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84"/>
  </p:notesMasterIdLst>
  <p:sldIdLst>
    <p:sldId id="271" r:id="rId3"/>
    <p:sldId id="433" r:id="rId4"/>
    <p:sldId id="458" r:id="rId5"/>
    <p:sldId id="459" r:id="rId6"/>
    <p:sldId id="460" r:id="rId7"/>
    <p:sldId id="461" r:id="rId8"/>
    <p:sldId id="462" r:id="rId9"/>
    <p:sldId id="463" r:id="rId10"/>
    <p:sldId id="464" r:id="rId11"/>
    <p:sldId id="465" r:id="rId12"/>
    <p:sldId id="466" r:id="rId13"/>
    <p:sldId id="467" r:id="rId14"/>
    <p:sldId id="468" r:id="rId15"/>
    <p:sldId id="469" r:id="rId16"/>
    <p:sldId id="470" r:id="rId17"/>
    <p:sldId id="471" r:id="rId18"/>
    <p:sldId id="472" r:id="rId19"/>
    <p:sldId id="473" r:id="rId20"/>
    <p:sldId id="474" r:id="rId21"/>
    <p:sldId id="475" r:id="rId22"/>
    <p:sldId id="476" r:id="rId23"/>
    <p:sldId id="477" r:id="rId24"/>
    <p:sldId id="478" r:id="rId25"/>
    <p:sldId id="479" r:id="rId26"/>
    <p:sldId id="480" r:id="rId27"/>
    <p:sldId id="481" r:id="rId28"/>
    <p:sldId id="482" r:id="rId29"/>
    <p:sldId id="483" r:id="rId30"/>
    <p:sldId id="484" r:id="rId31"/>
    <p:sldId id="485" r:id="rId32"/>
    <p:sldId id="486" r:id="rId33"/>
    <p:sldId id="487" r:id="rId34"/>
    <p:sldId id="488" r:id="rId35"/>
    <p:sldId id="489" r:id="rId36"/>
    <p:sldId id="490" r:id="rId37"/>
    <p:sldId id="491" r:id="rId38"/>
    <p:sldId id="492" r:id="rId39"/>
    <p:sldId id="493" r:id="rId40"/>
    <p:sldId id="494" r:id="rId41"/>
    <p:sldId id="495" r:id="rId42"/>
    <p:sldId id="496" r:id="rId43"/>
    <p:sldId id="497" r:id="rId44"/>
    <p:sldId id="498" r:id="rId45"/>
    <p:sldId id="499" r:id="rId46"/>
    <p:sldId id="500" r:id="rId47"/>
    <p:sldId id="501" r:id="rId48"/>
    <p:sldId id="502" r:id="rId49"/>
    <p:sldId id="503" r:id="rId50"/>
    <p:sldId id="504" r:id="rId51"/>
    <p:sldId id="505" r:id="rId52"/>
    <p:sldId id="506" r:id="rId53"/>
    <p:sldId id="507" r:id="rId54"/>
    <p:sldId id="508" r:id="rId55"/>
    <p:sldId id="509" r:id="rId56"/>
    <p:sldId id="510" r:id="rId57"/>
    <p:sldId id="511" r:id="rId58"/>
    <p:sldId id="512" r:id="rId59"/>
    <p:sldId id="513" r:id="rId60"/>
    <p:sldId id="514" r:id="rId61"/>
    <p:sldId id="515" r:id="rId62"/>
    <p:sldId id="516" r:id="rId63"/>
    <p:sldId id="517" r:id="rId64"/>
    <p:sldId id="518" r:id="rId65"/>
    <p:sldId id="519" r:id="rId66"/>
    <p:sldId id="520" r:id="rId67"/>
    <p:sldId id="521" r:id="rId68"/>
    <p:sldId id="522" r:id="rId69"/>
    <p:sldId id="523" r:id="rId70"/>
    <p:sldId id="525" r:id="rId71"/>
    <p:sldId id="526" r:id="rId72"/>
    <p:sldId id="527" r:id="rId73"/>
    <p:sldId id="528" r:id="rId74"/>
    <p:sldId id="529" r:id="rId75"/>
    <p:sldId id="530" r:id="rId76"/>
    <p:sldId id="531" r:id="rId77"/>
    <p:sldId id="532" r:id="rId78"/>
    <p:sldId id="533" r:id="rId79"/>
    <p:sldId id="534" r:id="rId80"/>
    <p:sldId id="535" r:id="rId81"/>
    <p:sldId id="536" r:id="rId82"/>
    <p:sldId id="537" r:id="rId83"/>
  </p:sldIdLst>
  <p:sldSz cx="9144000" cy="6858000" type="screen4x3"/>
  <p:notesSz cx="6858000" cy="9144000"/>
  <p:defaultTextStyle>
    <a:defPPr>
      <a:defRPr lang="zh-CN"/>
    </a:defPPr>
    <a:lvl1pPr marL="0" lvl="0" indent="0" algn="l" defTabSz="914400" rtl="0" eaLnBrk="0" fontAlgn="base" latinLnBrk="0" hangingPunct="0">
      <a:lnSpc>
        <a:spcPct val="100000"/>
      </a:lnSpc>
      <a:spcBef>
        <a:spcPct val="0"/>
      </a:spcBef>
      <a:spcAft>
        <a:spcPct val="0"/>
      </a:spcAft>
      <a:buNone/>
      <a:defRPr sz="4400"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rtl="0" eaLnBrk="0" fontAlgn="base" latinLnBrk="0" hangingPunct="0">
      <a:lnSpc>
        <a:spcPct val="100000"/>
      </a:lnSpc>
      <a:spcBef>
        <a:spcPct val="0"/>
      </a:spcBef>
      <a:spcAft>
        <a:spcPct val="0"/>
      </a:spcAft>
      <a:buNone/>
      <a:defRPr sz="4400"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0" fontAlgn="base" latinLnBrk="0" hangingPunct="0">
      <a:lnSpc>
        <a:spcPct val="100000"/>
      </a:lnSpc>
      <a:spcBef>
        <a:spcPct val="0"/>
      </a:spcBef>
      <a:spcAft>
        <a:spcPct val="0"/>
      </a:spcAft>
      <a:buNone/>
      <a:defRPr sz="4400"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0" fontAlgn="base" latinLnBrk="0" hangingPunct="0">
      <a:lnSpc>
        <a:spcPct val="100000"/>
      </a:lnSpc>
      <a:spcBef>
        <a:spcPct val="0"/>
      </a:spcBef>
      <a:spcAft>
        <a:spcPct val="0"/>
      </a:spcAft>
      <a:buNone/>
      <a:defRPr sz="4400"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0" fontAlgn="base" latinLnBrk="0" hangingPunct="0">
      <a:lnSpc>
        <a:spcPct val="100000"/>
      </a:lnSpc>
      <a:spcBef>
        <a:spcPct val="0"/>
      </a:spcBef>
      <a:spcAft>
        <a:spcPct val="0"/>
      </a:spcAft>
      <a:buNone/>
      <a:defRPr sz="4400"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rtl="0" eaLnBrk="0" fontAlgn="base" latinLnBrk="0" hangingPunct="0">
      <a:lnSpc>
        <a:spcPct val="100000"/>
      </a:lnSpc>
      <a:spcBef>
        <a:spcPct val="0"/>
      </a:spcBef>
      <a:spcAft>
        <a:spcPct val="0"/>
      </a:spcAft>
      <a:buNone/>
      <a:defRPr sz="4400"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rtl="0" eaLnBrk="0" fontAlgn="base" latinLnBrk="0" hangingPunct="0">
      <a:lnSpc>
        <a:spcPct val="100000"/>
      </a:lnSpc>
      <a:spcBef>
        <a:spcPct val="0"/>
      </a:spcBef>
      <a:spcAft>
        <a:spcPct val="0"/>
      </a:spcAft>
      <a:buNone/>
      <a:defRPr sz="4400"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rtl="0" eaLnBrk="0" fontAlgn="base" latinLnBrk="0" hangingPunct="0">
      <a:lnSpc>
        <a:spcPct val="100000"/>
      </a:lnSpc>
      <a:spcBef>
        <a:spcPct val="0"/>
      </a:spcBef>
      <a:spcAft>
        <a:spcPct val="0"/>
      </a:spcAft>
      <a:buNone/>
      <a:defRPr sz="4400"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rtl="0" eaLnBrk="0" fontAlgn="base" latinLnBrk="0" hangingPunct="0">
      <a:lnSpc>
        <a:spcPct val="100000"/>
      </a:lnSpc>
      <a:spcBef>
        <a:spcPct val="0"/>
      </a:spcBef>
      <a:spcAft>
        <a:spcPct val="0"/>
      </a:spcAft>
      <a:buNone/>
      <a:defRPr sz="4400" b="0" i="0" u="none" kern="1200" baseline="0">
        <a:solidFill>
          <a:schemeClr val="tx1"/>
        </a:solidFill>
        <a:latin typeface="Arial" panose="020B0604020202020204" pitchFamily="34"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6071"/>
    <p:restoredTop sz="94660"/>
  </p:normalViewPr>
  <p:slideViewPr>
    <p:cSldViewPr showGuides="1">
      <p:cViewPr varScale="1">
        <p:scale>
          <a:sx n="105" d="100"/>
          <a:sy n="105" d="100"/>
        </p:scale>
        <p:origin x="-179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7" Type="http://schemas.openxmlformats.org/officeDocument/2006/relationships/tableStyles" Target="tableStyles.xml"/><Relationship Id="rId86" Type="http://schemas.openxmlformats.org/officeDocument/2006/relationships/viewProps" Target="viewProps.xml"/><Relationship Id="rId85" Type="http://schemas.openxmlformats.org/officeDocument/2006/relationships/presProps" Target="presProps.xml"/><Relationship Id="rId84" Type="http://schemas.openxmlformats.org/officeDocument/2006/relationships/notesMaster" Target="notesMasters/notesMaster1.xml"/><Relationship Id="rId83" Type="http://schemas.openxmlformats.org/officeDocument/2006/relationships/slide" Target="slides/slide81.xml"/><Relationship Id="rId82" Type="http://schemas.openxmlformats.org/officeDocument/2006/relationships/slide" Target="slides/slide80.xml"/><Relationship Id="rId81" Type="http://schemas.openxmlformats.org/officeDocument/2006/relationships/slide" Target="slides/slide79.xml"/><Relationship Id="rId80" Type="http://schemas.openxmlformats.org/officeDocument/2006/relationships/slide" Target="slides/slide78.xml"/><Relationship Id="rId8" Type="http://schemas.openxmlformats.org/officeDocument/2006/relationships/slide" Target="slides/slide6.xml"/><Relationship Id="rId79" Type="http://schemas.openxmlformats.org/officeDocument/2006/relationships/slide" Target="slides/slide77.xml"/><Relationship Id="rId78" Type="http://schemas.openxmlformats.org/officeDocument/2006/relationships/slide" Target="slides/slide76.xml"/><Relationship Id="rId77" Type="http://schemas.openxmlformats.org/officeDocument/2006/relationships/slide" Target="slides/slide75.xml"/><Relationship Id="rId76" Type="http://schemas.openxmlformats.org/officeDocument/2006/relationships/slide" Target="slides/slide74.xml"/><Relationship Id="rId75" Type="http://schemas.openxmlformats.org/officeDocument/2006/relationships/slide" Target="slides/slide73.xml"/><Relationship Id="rId74" Type="http://schemas.openxmlformats.org/officeDocument/2006/relationships/slide" Target="slides/slide72.xml"/><Relationship Id="rId73" Type="http://schemas.openxmlformats.org/officeDocument/2006/relationships/slide" Target="slides/slide71.xml"/><Relationship Id="rId72" Type="http://schemas.openxmlformats.org/officeDocument/2006/relationships/slide" Target="slides/slide70.xml"/><Relationship Id="rId71" Type="http://schemas.openxmlformats.org/officeDocument/2006/relationships/slide" Target="slides/slide69.xml"/><Relationship Id="rId70" Type="http://schemas.openxmlformats.org/officeDocument/2006/relationships/slide" Target="slides/slide68.xml"/><Relationship Id="rId7" Type="http://schemas.openxmlformats.org/officeDocument/2006/relationships/slide" Target="slides/slide5.xml"/><Relationship Id="rId69" Type="http://schemas.openxmlformats.org/officeDocument/2006/relationships/slide" Target="slides/slide67.xml"/><Relationship Id="rId68" Type="http://schemas.openxmlformats.org/officeDocument/2006/relationships/slide" Target="slides/slide66.xml"/><Relationship Id="rId67" Type="http://schemas.openxmlformats.org/officeDocument/2006/relationships/slide" Target="slides/slide65.xml"/><Relationship Id="rId66" Type="http://schemas.openxmlformats.org/officeDocument/2006/relationships/slide" Target="slides/slide64.xml"/><Relationship Id="rId65" Type="http://schemas.openxmlformats.org/officeDocument/2006/relationships/slide" Target="slides/slide63.xml"/><Relationship Id="rId64" Type="http://schemas.openxmlformats.org/officeDocument/2006/relationships/slide" Target="slides/slide62.xml"/><Relationship Id="rId63" Type="http://schemas.openxmlformats.org/officeDocument/2006/relationships/slide" Target="slides/slide61.xml"/><Relationship Id="rId62" Type="http://schemas.openxmlformats.org/officeDocument/2006/relationships/slide" Target="slides/slide60.xml"/><Relationship Id="rId61" Type="http://schemas.openxmlformats.org/officeDocument/2006/relationships/slide" Target="slides/slide59.xml"/><Relationship Id="rId60" Type="http://schemas.openxmlformats.org/officeDocument/2006/relationships/slide" Target="slides/slide58.xml"/><Relationship Id="rId6" Type="http://schemas.openxmlformats.org/officeDocument/2006/relationships/slide" Target="slides/slide4.xml"/><Relationship Id="rId59" Type="http://schemas.openxmlformats.org/officeDocument/2006/relationships/slide" Target="slides/slide57.xml"/><Relationship Id="rId58" Type="http://schemas.openxmlformats.org/officeDocument/2006/relationships/slide" Target="slides/slide56.xml"/><Relationship Id="rId57" Type="http://schemas.openxmlformats.org/officeDocument/2006/relationships/slide" Target="slides/slide55.xml"/><Relationship Id="rId56" Type="http://schemas.openxmlformats.org/officeDocument/2006/relationships/slide" Target="slides/slide54.xml"/><Relationship Id="rId55" Type="http://schemas.openxmlformats.org/officeDocument/2006/relationships/slide" Target="slides/slide53.xml"/><Relationship Id="rId54" Type="http://schemas.openxmlformats.org/officeDocument/2006/relationships/slide" Target="slides/slide52.xml"/><Relationship Id="rId53" Type="http://schemas.openxmlformats.org/officeDocument/2006/relationships/slide" Target="slides/slide51.xml"/><Relationship Id="rId52" Type="http://schemas.openxmlformats.org/officeDocument/2006/relationships/slide" Target="slides/slide50.xml"/><Relationship Id="rId51" Type="http://schemas.openxmlformats.org/officeDocument/2006/relationships/slide" Target="slides/slide49.xml"/><Relationship Id="rId50" Type="http://schemas.openxmlformats.org/officeDocument/2006/relationships/slide" Target="slides/slide48.xml"/><Relationship Id="rId5" Type="http://schemas.openxmlformats.org/officeDocument/2006/relationships/slide" Target="slides/slide3.xml"/><Relationship Id="rId49" Type="http://schemas.openxmlformats.org/officeDocument/2006/relationships/slide" Target="slides/slide47.xml"/><Relationship Id="rId48" Type="http://schemas.openxmlformats.org/officeDocument/2006/relationships/slide" Target="slides/slide46.xml"/><Relationship Id="rId47" Type="http://schemas.openxmlformats.org/officeDocument/2006/relationships/slide" Target="slides/slide45.xml"/><Relationship Id="rId46" Type="http://schemas.openxmlformats.org/officeDocument/2006/relationships/slide" Target="slides/slide44.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eaLnBrk="1" hangingPunct="1">
              <a:defRPr sz="1200">
                <a:latin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eaLnBrk="1" hangingPunct="1">
              <a:defRPr sz="1200">
                <a:latin typeface="Arial" panose="020B0604020202020204"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4" name="幻灯片图像占位符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marL="0" marR="0" lvl="0" indent="0" algn="l" defTabSz="914400" rtl="0" eaLnBrk="0" fontAlgn="base" latinLnBrk="0" hangingPunct="0">
              <a:lnSpc>
                <a:spcPct val="100000"/>
              </a:lnSpc>
              <a:spcBef>
                <a:spcPct val="30000"/>
              </a:spcBef>
              <a:spcAft>
                <a:spcPct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marL="0" marR="0" lvl="0"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a:ln>
                  <a:noFill/>
                </a:ln>
                <a:solidFill>
                  <a:schemeClr val="tx1"/>
                </a:solidFill>
                <a:effectLst/>
                <a:uLnTx/>
                <a:uFillTx/>
                <a:latin typeface="+mn-lt"/>
                <a:ea typeface="+mn-ea"/>
                <a:cs typeface="+mn-cs"/>
              </a:rPr>
              <a:t>编辑母版文本样式</a:t>
            </a: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a:p>
            <a:pPr marL="457200" marR="0" lvl="1"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a:ln>
                  <a:noFill/>
                </a:ln>
                <a:solidFill>
                  <a:schemeClr val="tx1"/>
                </a:solidFill>
                <a:effectLst/>
                <a:uLnTx/>
                <a:uFillTx/>
                <a:latin typeface="+mn-lt"/>
                <a:ea typeface="+mn-ea"/>
                <a:cs typeface="+mn-cs"/>
              </a:rPr>
              <a:t>第二级</a:t>
            </a: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a:p>
            <a:pPr marL="914400" marR="0" lvl="2"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a:ln>
                  <a:noFill/>
                </a:ln>
                <a:solidFill>
                  <a:schemeClr val="tx1"/>
                </a:solidFill>
                <a:effectLst/>
                <a:uLnTx/>
                <a:uFillTx/>
                <a:latin typeface="+mn-lt"/>
                <a:ea typeface="+mn-ea"/>
                <a:cs typeface="+mn-cs"/>
              </a:rPr>
              <a:t>第三级</a:t>
            </a: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a:p>
            <a:pPr marL="1371600" marR="0" lvl="3"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a:ln>
                  <a:noFill/>
                </a:ln>
                <a:solidFill>
                  <a:schemeClr val="tx1"/>
                </a:solidFill>
                <a:effectLst/>
                <a:uLnTx/>
                <a:uFillTx/>
                <a:latin typeface="+mn-lt"/>
                <a:ea typeface="+mn-ea"/>
                <a:cs typeface="+mn-cs"/>
              </a:rPr>
              <a:t>第四级</a:t>
            </a: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a:p>
            <a:pPr marL="1828800" marR="0" lvl="4"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a:ln>
                  <a:noFill/>
                </a:ln>
                <a:solidFill>
                  <a:schemeClr val="tx1"/>
                </a:solidFill>
                <a:effectLst/>
                <a:uLnTx/>
                <a:uFillTx/>
                <a:latin typeface="+mn-lt"/>
                <a:ea typeface="+mn-ea"/>
                <a:cs typeface="+mn-cs"/>
              </a:rPr>
              <a:t>第五级</a:t>
            </a: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6" name="页脚占位符 5"/>
          <p:cNvSpPr>
            <a:spLocks noGrp="1"/>
          </p:cNvSpPr>
          <p:nvPr>
            <p:ph type="ftr" sz="quarter" idx="4"/>
          </p:nvPr>
        </p:nvSpPr>
        <p:spPr>
          <a:xfrm>
            <a:off x="0" y="8685213"/>
            <a:ext cx="2971800" cy="458788"/>
          </a:xfrm>
          <a:prstGeom prst="rect">
            <a:avLst/>
          </a:prstGeom>
        </p:spPr>
        <p:txBody>
          <a:bodyPr vert="horz" lIns="91440" tIns="45720" rIns="91440" bIns="45720" rtlCol="0" anchor="b"/>
          <a:lstStyle>
            <a:lvl1pPr algn="l" eaLnBrk="1" hangingPunct="1">
              <a:defRPr sz="1200">
                <a:latin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7" name="灯片编号占位符 6"/>
          <p:cNvSpPr>
            <a:spLocks noGrp="1"/>
          </p:cNvSpPr>
          <p:nvPr>
            <p:ph type="sldNum" sz="quarter" idx="5"/>
          </p:nvPr>
        </p:nvSpPr>
        <p:spPr>
          <a:xfrm>
            <a:off x="3884613" y="8685213"/>
            <a:ext cx="2971800" cy="458788"/>
          </a:xfrm>
          <a:prstGeom prst="rect">
            <a:avLst/>
          </a:prstGeom>
        </p:spPr>
        <p:txBody>
          <a:bodyPr vert="horz" wrap="square" lIns="91440" tIns="45720" rIns="91440" bIns="45720" numCol="1" anchor="b" anchorCtr="0" compatLnSpc="1"/>
          <a:p>
            <a:pPr lvl="0" algn="r" eaLnBrk="1" hangingPunct="1"/>
            <a:fld id="{9A0DB2DC-4C9A-4742-B13C-FB6460FD3503}" type="slidenum">
              <a:rPr lang="zh-CN" altLang="en-US" sz="1200" dirty="0"/>
            </a:fld>
            <a:endParaRPr lang="zh-CN" altLang="en-US" sz="1200" dirty="0"/>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fld id="{9A0DB2DC-4C9A-4742-B13C-FB6460FD3503}" type="slidenum">
              <a:rPr lang="en-US" altLang="zh-CN" dirty="0">
                <a:latin typeface="Arial" panose="020B0604020202020204" pitchFamily="34" charset="0"/>
              </a:rPr>
            </a:fld>
            <a:endParaRPr lang="en-US" altLang="zh-CN" dirty="0">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hasCustomPrompt="1"/>
          </p:nvPr>
        </p:nvSpPr>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fld id="{9A0DB2DC-4C9A-4742-B13C-FB6460FD3503}" type="slidenum">
              <a:rPr lang="en-US" altLang="zh-CN" dirty="0">
                <a:latin typeface="Arial" panose="020B0604020202020204" pitchFamily="34" charset="0"/>
              </a:rPr>
            </a:fld>
            <a:endParaRPr lang="en-US" altLang="zh-CN" dirty="0">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hasCustomPrompt="1"/>
          </p:nvPr>
        </p:nvSpPr>
        <p:spPr>
          <a:xfrm>
            <a:off x="457200" y="274638"/>
            <a:ext cx="6019800" cy="5851525"/>
          </a:xfrm>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fld id="{9A0DB2DC-4C9A-4742-B13C-FB6460FD3503}" type="slidenum">
              <a:rPr lang="en-US" altLang="zh-CN" dirty="0">
                <a:latin typeface="Arial" panose="020B0604020202020204" pitchFamily="34" charset="0"/>
              </a:rPr>
            </a:fld>
            <a:endParaRPr lang="en-US" altLang="zh-CN" dirty="0">
              <a:latin typeface="Arial" panose="020B0604020202020204" pitchFamily="34" charset="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hasCustomPrompt="1"/>
          </p:nvPr>
        </p:nvSpPr>
        <p:spPr>
          <a:xfrm>
            <a:off x="457200" y="274638"/>
            <a:ext cx="8229600" cy="5851525"/>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3" name="日期占位符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4" name="页脚占位符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灯片编号占位符 4"/>
          <p:cNvSpPr>
            <a:spLocks noGrp="1"/>
          </p:cNvSpPr>
          <p:nvPr>
            <p:ph type="sldNum" sz="quarter" idx="12"/>
          </p:nvPr>
        </p:nvSpPr>
        <p:spPr/>
        <p:txBody>
          <a:bodyPr/>
          <a:p>
            <a:pPr lvl="0" eaLnBrk="1" hangingPunct="1"/>
            <a:fld id="{9A0DB2DC-4C9A-4742-B13C-FB6460FD3503}" type="slidenum">
              <a:rPr lang="en-US" altLang="zh-CN" dirty="0">
                <a:latin typeface="Arial" panose="020B0604020202020204" pitchFamily="34" charset="0"/>
              </a:rPr>
            </a:fld>
            <a:endParaRPr lang="en-US" altLang="zh-CN" dirty="0">
              <a:latin typeface="Arial" panose="020B0604020202020204" pitchFamily="34" charset="0"/>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标题，文本与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277813"/>
            <a:ext cx="8229600" cy="1139825"/>
          </a:xfrm>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457200" y="1600200"/>
            <a:ext cx="4038600" cy="4530725"/>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30725"/>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lvl="0" eaLnBrk="1" hangingPunct="1"/>
            <a:fld id="{9A0DB2DC-4C9A-4742-B13C-FB6460FD3503}" type="slidenum">
              <a:rPr lang="en-US" altLang="zh-CN" dirty="0">
                <a:latin typeface="Arial" panose="020B0604020202020204" pitchFamily="34" charset="0"/>
              </a:rPr>
            </a:fld>
            <a:endParaRPr lang="en-US" altLang="zh-CN" dirty="0">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hasCustomPrompt="1"/>
          </p:nvPr>
        </p:nvSpPr>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fld id="{9A0DB2DC-4C9A-4742-B13C-FB6460FD3503}" type="slidenum">
              <a:rPr lang="en-US" altLang="zh-CN" dirty="0">
                <a:latin typeface="Arial" panose="020B0604020202020204" pitchFamily="34" charset="0"/>
              </a:rPr>
            </a:fld>
            <a:endParaRPr lang="en-US" altLang="zh-CN" dirty="0">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hasCustomPrompt="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zh-CN" altLang="en-US"/>
              <a:t>编辑母版文本样式</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fld id="{9A0DB2DC-4C9A-4742-B13C-FB6460FD3503}" type="slidenum">
              <a:rPr lang="en-US" altLang="zh-CN" dirty="0">
                <a:latin typeface="Arial" panose="020B0604020202020204" pitchFamily="34" charset="0"/>
              </a:rPr>
            </a:fld>
            <a:endParaRPr lang="en-US" altLang="zh-CN" dirty="0">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hasCustomPrompt="1"/>
          </p:nvPr>
        </p:nvSpPr>
        <p:spPr>
          <a:xfrm>
            <a:off x="457200" y="1600200"/>
            <a:ext cx="4038600" cy="4525963"/>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half" idx="2" hasCustomPrompt="1"/>
          </p:nvPr>
        </p:nvSpPr>
        <p:spPr>
          <a:xfrm>
            <a:off x="4648200" y="1600200"/>
            <a:ext cx="4038600" cy="4525963"/>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lvl="0" eaLnBrk="1" hangingPunct="1"/>
            <a:fld id="{9A0DB2DC-4C9A-4742-B13C-FB6460FD3503}" type="slidenum">
              <a:rPr lang="en-US" altLang="zh-CN" dirty="0">
                <a:latin typeface="Arial" panose="020B0604020202020204" pitchFamily="34" charset="0"/>
              </a:rPr>
            </a:fld>
            <a:endParaRPr lang="en-US" altLang="zh-CN" dirty="0">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30238" y="365125"/>
            <a:ext cx="7886700" cy="1325563"/>
          </a:xfrm>
        </p:spPr>
        <p:txBody>
          <a:bodyPr/>
          <a:lstStyle/>
          <a:p>
            <a:r>
              <a:rPr lang="zh-CN" altLang="en-US"/>
              <a:t>单击此处编辑母版标题样式</a:t>
            </a:r>
            <a:endParaRPr lang="zh-CN" altLang="en-US"/>
          </a:p>
        </p:txBody>
      </p:sp>
      <p:sp>
        <p:nvSpPr>
          <p:cNvPr id="3" name="文本占位符 2"/>
          <p:cNvSpPr>
            <a:spLocks noGrp="1"/>
          </p:cNvSpPr>
          <p:nvPr>
            <p:ph type="body" idx="1" hasCustomPrompt="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endParaRPr lang="zh-CN" altLang="en-US"/>
          </a:p>
        </p:txBody>
      </p:sp>
      <p:sp>
        <p:nvSpPr>
          <p:cNvPr id="4" name="内容占位符 3"/>
          <p:cNvSpPr>
            <a:spLocks noGrp="1"/>
          </p:cNvSpPr>
          <p:nvPr>
            <p:ph sz="half" idx="2" hasCustomPrompt="1"/>
          </p:nvPr>
        </p:nvSpPr>
        <p:spPr>
          <a:xfrm>
            <a:off x="630238" y="2505075"/>
            <a:ext cx="3868737" cy="368458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hasCustomPrompt="1"/>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endParaRPr lang="zh-CN" altLang="en-US"/>
          </a:p>
        </p:txBody>
      </p:sp>
      <p:sp>
        <p:nvSpPr>
          <p:cNvPr id="6" name="内容占位符 5"/>
          <p:cNvSpPr>
            <a:spLocks noGrp="1"/>
          </p:cNvSpPr>
          <p:nvPr>
            <p:ph sz="quarter" idx="4" hasCustomPrompt="1"/>
          </p:nvPr>
        </p:nvSpPr>
        <p:spPr>
          <a:xfrm>
            <a:off x="4629150" y="2505075"/>
            <a:ext cx="3887788" cy="368458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6"/>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8" name="页脚占位符 7"/>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9" name="灯片编号占位符 8"/>
          <p:cNvSpPr>
            <a:spLocks noGrp="1"/>
          </p:cNvSpPr>
          <p:nvPr>
            <p:ph type="sldNum" sz="quarter" idx="12"/>
          </p:nvPr>
        </p:nvSpPr>
        <p:spPr/>
        <p:txBody>
          <a:bodyPr/>
          <a:p>
            <a:pPr lvl="0" eaLnBrk="1" hangingPunct="1"/>
            <a:fld id="{9A0DB2DC-4C9A-4742-B13C-FB6460FD3503}" type="slidenum">
              <a:rPr lang="en-US" altLang="zh-CN" dirty="0">
                <a:latin typeface="Arial" panose="020B0604020202020204" pitchFamily="34" charset="0"/>
              </a:rPr>
            </a:fld>
            <a:endParaRPr lang="en-US" altLang="zh-CN" dirty="0">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4" name="页脚占位符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灯片编号占位符 4"/>
          <p:cNvSpPr>
            <a:spLocks noGrp="1"/>
          </p:cNvSpPr>
          <p:nvPr>
            <p:ph type="sldNum" sz="quarter" idx="12"/>
          </p:nvPr>
        </p:nvSpPr>
        <p:spPr/>
        <p:txBody>
          <a:bodyPr/>
          <a:p>
            <a:pPr lvl="0" eaLnBrk="1" hangingPunct="1"/>
            <a:fld id="{9A0DB2DC-4C9A-4742-B13C-FB6460FD3503}" type="slidenum">
              <a:rPr lang="en-US" altLang="zh-CN" dirty="0">
                <a:latin typeface="Arial" panose="020B0604020202020204" pitchFamily="34" charset="0"/>
              </a:rPr>
            </a:fld>
            <a:endParaRPr lang="en-US" altLang="zh-CN" dirty="0">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3" name="页脚占位符 2"/>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4" name="灯片编号占位符 3"/>
          <p:cNvSpPr>
            <a:spLocks noGrp="1"/>
          </p:cNvSpPr>
          <p:nvPr>
            <p:ph type="sldNum" sz="quarter" idx="12"/>
          </p:nvPr>
        </p:nvSpPr>
        <p:spPr/>
        <p:txBody>
          <a:bodyPr/>
          <a:p>
            <a:pPr lvl="0" eaLnBrk="1" hangingPunct="1"/>
            <a:fld id="{9A0DB2DC-4C9A-4742-B13C-FB6460FD3503}" type="slidenum">
              <a:rPr lang="en-US" altLang="zh-CN" dirty="0">
                <a:latin typeface="Arial" panose="020B0604020202020204" pitchFamily="34" charset="0"/>
              </a:rPr>
            </a:fld>
            <a:endParaRPr lang="en-US" altLang="zh-CN" dirty="0">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30238" y="457200"/>
            <a:ext cx="2949575"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hasCustomPrompt="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文本占位符 3"/>
          <p:cNvSpPr>
            <a:spLocks noGrp="1"/>
          </p:cNvSpPr>
          <p:nvPr>
            <p:ph type="body" sz="half" idx="2" hasCustomPrompt="1"/>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endParaRPr lang="zh-CN" altLang="en-US"/>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lvl="0" eaLnBrk="1" hangingPunct="1"/>
            <a:fld id="{9A0DB2DC-4C9A-4742-B13C-FB6460FD3503}" type="slidenum">
              <a:rPr lang="en-US" altLang="zh-CN" dirty="0">
                <a:latin typeface="Arial" panose="020B0604020202020204" pitchFamily="34" charset="0"/>
              </a:rPr>
            </a:fld>
            <a:endParaRPr lang="en-US" altLang="zh-CN" dirty="0">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30238" y="457200"/>
            <a:ext cx="2949575"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3887788" y="987425"/>
            <a:ext cx="462915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zh-CN" altLang="en-US" sz="3200" b="0" i="0" u="none" strike="noStrike" kern="1200" cap="none" spc="0" normalizeH="0" baseline="0" noProof="0">
              <a:ln>
                <a:noFill/>
              </a:ln>
              <a:solidFill>
                <a:schemeClr val="tx1"/>
              </a:solidFill>
              <a:effectLst/>
              <a:uLnTx/>
              <a:uFillTx/>
              <a:latin typeface="+mn-lt"/>
              <a:ea typeface="+mn-ea"/>
              <a:cs typeface="+mn-cs"/>
            </a:endParaRPr>
          </a:p>
        </p:txBody>
      </p:sp>
      <p:sp>
        <p:nvSpPr>
          <p:cNvPr id="4" name="文本占位符 3"/>
          <p:cNvSpPr>
            <a:spLocks noGrp="1"/>
          </p:cNvSpPr>
          <p:nvPr>
            <p:ph type="body" sz="half" idx="2" hasCustomPrompt="1"/>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endParaRPr lang="zh-CN" altLang="en-US"/>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lvl="0" eaLnBrk="1" hangingPunct="1"/>
            <a:fld id="{9A0DB2DC-4C9A-4742-B13C-FB6460FD3503}" type="slidenum">
              <a:rPr lang="en-US" altLang="zh-CN" dirty="0">
                <a:latin typeface="Arial" panose="020B0604020202020204" pitchFamily="34" charset="0"/>
              </a:rPr>
            </a:fld>
            <a:endParaRPr lang="en-US" altLang="zh-CN" dirty="0">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026" name="Rectangle 2"/>
          <p:cNvSpPr>
            <a:spLocks noGrp="1"/>
          </p:cNvSpPr>
          <p:nvPr>
            <p:ph type="title"/>
          </p:nvPr>
        </p:nvSpPr>
        <p:spPr>
          <a:xfrm>
            <a:off x="457200" y="274638"/>
            <a:ext cx="8229600" cy="1143000"/>
          </a:xfrm>
          <a:prstGeom prst="rect">
            <a:avLst/>
          </a:prstGeom>
          <a:noFill/>
          <a:ln w="9525">
            <a:noFill/>
          </a:ln>
        </p:spPr>
        <p:txBody>
          <a:bodyPr anchor="ctr"/>
          <a:p>
            <a:pPr lvl="0"/>
            <a:r>
              <a:rPr lang="zh-CN" altLang="en-US" dirty="0"/>
              <a:t>单击此处编辑母版标题样式</a:t>
            </a:r>
            <a:endParaRPr lang="zh-CN" altLang="en-US" dirty="0"/>
          </a:p>
        </p:txBody>
      </p:sp>
      <p:sp>
        <p:nvSpPr>
          <p:cNvPr id="1027" name="Rectangle 3"/>
          <p:cNvSpPr>
            <a:spLocks noGrp="1"/>
          </p:cNvSpPr>
          <p:nvPr>
            <p:ph type="body" idx="1"/>
          </p:nvPr>
        </p:nvSpPr>
        <p:spPr>
          <a:xfrm>
            <a:off x="457200" y="1600200"/>
            <a:ext cx="8229600" cy="4525963"/>
          </a:xfrm>
          <a:prstGeom prst="rect">
            <a:avLst/>
          </a:prstGeom>
          <a:noFill/>
          <a:ln w="9525">
            <a:noFill/>
          </a:ln>
        </p:spPr>
        <p:txBody>
          <a:bodyP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t" anchorCtr="0" compatLnSpc="1"/>
          <a:lstStyle>
            <a:lvl1pPr eaLnBrk="1" hangingPunct="1">
              <a:defRPr sz="1400">
                <a:latin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t" anchorCtr="0" compatLnSpc="1"/>
          <a:lstStyle>
            <a:lvl1pPr algn="ctr" eaLnBrk="1" hangingPunct="1">
              <a:defRPr sz="1400">
                <a:latin typeface="Arial" panose="020B0604020202020204" pitchFamily="34" charset="0"/>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p:spPr>
        <p:txBody>
          <a:bodyPr vert="horz" wrap="square" lIns="91440" tIns="45720" rIns="91440" bIns="45720" numCol="1" anchor="t" anchorCtr="0" compatLnSpc="1"/>
          <a:lstStyle>
            <a:lvl1pPr algn="r">
              <a:defRPr sz="1400"/>
            </a:lvl1pPr>
          </a:lstStyle>
          <a:p>
            <a:pPr lvl="0" eaLnBrk="1" hangingPunct="1"/>
            <a:fld id="{9A0DB2DC-4C9A-4742-B13C-FB6460FD3503}" type="slidenum">
              <a:rPr lang="en-US" altLang="zh-CN" dirty="0">
                <a:latin typeface="Arial" panose="020B0604020202020204" pitchFamily="34" charset="0"/>
              </a:rPr>
            </a:fld>
            <a:endParaRPr lang="en-US" altLang="zh-CN" dirty="0">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sldNum="0" hdr="0" ftr="0" dt="0"/>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2pPr>
      <a:lvl3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3pPr>
      <a:lvl4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4pPr>
      <a:lvl5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4" name="Rectangle 2"/>
          <p:cNvSpPr>
            <a:spLocks noGrp="1" noChangeArrowheads="1"/>
          </p:cNvSpPr>
          <p:nvPr>
            <p:ph type="title"/>
          </p:nvPr>
        </p:nvSpPr>
        <p:spPr>
          <a:xfrm>
            <a:off x="323850" y="3068638"/>
            <a:ext cx="8064500" cy="669925"/>
          </a:xfrm>
        </p:spPr>
        <p:txBody>
          <a:bodyPr vert="horz" wrap="square" lIns="91440" tIns="45720" rIns="91440" bIns="45720" numCol="1"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zh-CN" altLang="en-US" sz="4000" b="1" i="0" u="none" strike="noStrike" kern="1200" cap="none" spc="0" normalizeH="0" baseline="0" noProof="0" dirty="0" smtClean="0">
                <a:ln>
                  <a:noFill/>
                </a:ln>
                <a:solidFill>
                  <a:schemeClr val="accent6"/>
                </a:solidFill>
                <a:effectLst/>
                <a:uLnTx/>
                <a:uFillTx/>
                <a:latin typeface="黑体" panose="02010609060101010101" pitchFamily="49" charset="-122"/>
                <a:ea typeface="黑体" panose="02010609060101010101" pitchFamily="49" charset="-122"/>
                <a:cs typeface="+mj-cs"/>
              </a:rPr>
              <a:t>散谈考前备考</a:t>
            </a:r>
            <a:br>
              <a:rPr kumimoji="0" lang="zh-CN" altLang="en-US" sz="4000" b="1" i="0" u="none" strike="noStrike" kern="1200" cap="none" spc="0" normalizeH="0" baseline="0" noProof="0" dirty="0" smtClean="0">
                <a:ln>
                  <a:noFill/>
                </a:ln>
                <a:solidFill>
                  <a:schemeClr val="accent6"/>
                </a:solidFill>
                <a:effectLst/>
                <a:uLnTx/>
                <a:uFillTx/>
                <a:latin typeface="黑体" panose="02010609060101010101" pitchFamily="49" charset="-122"/>
                <a:ea typeface="黑体" panose="02010609060101010101" pitchFamily="49" charset="-122"/>
                <a:cs typeface="+mj-cs"/>
              </a:rPr>
            </a:br>
            <a:endParaRPr kumimoji="0" lang="zh-CN" altLang="en-US" sz="4000" b="1" i="0" u="none" strike="noStrike" kern="1200" cap="none" spc="0" normalizeH="0" baseline="0" noProof="0" dirty="0" smtClean="0">
              <a:ln>
                <a:noFill/>
              </a:ln>
              <a:solidFill>
                <a:schemeClr val="accent6"/>
              </a:solidFill>
              <a:effectLst/>
              <a:uLnTx/>
              <a:uFillTx/>
              <a:latin typeface="黑体" panose="02010609060101010101" pitchFamily="49" charset="-122"/>
              <a:ea typeface="黑体" panose="02010609060101010101" pitchFamily="49" charset="-122"/>
              <a:cs typeface="+mj-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hasCustomPrompt="1"/>
          </p:nvPr>
        </p:nvSpPr>
        <p:spPr>
          <a:xfrm>
            <a:off x="107950" y="2636838"/>
            <a:ext cx="8856663" cy="4386263"/>
          </a:xfrm>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 typeface="Wingdings" panose="05000000000000000000" pitchFamily="2" charset="2"/>
              <a:buNone/>
              <a:defRPr/>
            </a:pPr>
            <a:r>
              <a:rPr kumimoji="0" lang="zh-CN" altLang="en-US" sz="3200" b="1" i="0" u="none" strike="noStrike" kern="1200" cap="none" spc="0" normalizeH="0" baseline="0" noProof="0" dirty="0" smtClean="0">
                <a:ln>
                  <a:noFill/>
                </a:ln>
                <a:solidFill>
                  <a:schemeClr val="tx1"/>
                </a:solidFill>
                <a:effectLst/>
                <a:uLnTx/>
                <a:uFillTx/>
                <a:latin typeface="+mn-lt"/>
                <a:ea typeface="+mn-ea"/>
                <a:cs typeface="+mn-cs"/>
              </a:rPr>
              <a:t>          </a:t>
            </a:r>
            <a:r>
              <a:rPr kumimoji="0" lang="zh-CN" altLang="en-US" sz="2800" b="1" i="0" u="none" strike="noStrike" kern="1200" cap="none" spc="0" normalizeH="0" baseline="0" noProof="0" dirty="0" smtClean="0">
                <a:ln>
                  <a:noFill/>
                </a:ln>
                <a:solidFill>
                  <a:schemeClr val="accent6"/>
                </a:solidFill>
                <a:effectLst/>
                <a:uLnTx/>
                <a:uFillTx/>
                <a:latin typeface="+mn-lt"/>
                <a:ea typeface="+mn-ea"/>
                <a:cs typeface="+mn-cs"/>
              </a:rPr>
              <a:t>中外历史联系和比较：综合题高度关注与频繁考查的内容，涉及政治、经济、文化、科技、社会生活各个方面，考的比较多的是经济史、社会生活史、思想史和科技史。</a:t>
            </a:r>
            <a:endParaRPr kumimoji="0" lang="zh-CN" altLang="en-US" sz="2800" b="1" i="0" u="none" strike="noStrike" kern="1200" cap="none" spc="0" normalizeH="0" baseline="0" noProof="0" dirty="0">
              <a:ln>
                <a:noFill/>
              </a:ln>
              <a:solidFill>
                <a:schemeClr val="accent6"/>
              </a:solidFill>
              <a:effectLst/>
              <a:uLnTx/>
              <a:uFillTx/>
              <a:latin typeface="+mn-lt"/>
              <a:ea typeface="+mn-ea"/>
              <a:cs typeface="+mn-c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hasCustomPrompt="1"/>
          </p:nvPr>
        </p:nvSpPr>
        <p:spPr>
          <a:xfrm>
            <a:off x="107950" y="1628775"/>
            <a:ext cx="8856663" cy="3810000"/>
          </a:xfrm>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 typeface="Wingdings" panose="05000000000000000000" pitchFamily="2" charset="2"/>
              <a:buNone/>
              <a:defRPr/>
            </a:pPr>
            <a:r>
              <a:rPr kumimoji="0" lang="zh-CN" altLang="en-US" sz="3200" b="1" i="0" u="none" strike="noStrike" kern="1200" cap="none" spc="0" normalizeH="0" baseline="0" noProof="0" dirty="0" smtClean="0">
                <a:ln>
                  <a:noFill/>
                </a:ln>
                <a:solidFill>
                  <a:schemeClr val="tx1"/>
                </a:solidFill>
                <a:effectLst/>
                <a:uLnTx/>
                <a:uFillTx/>
                <a:latin typeface="宋体" panose="02010600030101010101" pitchFamily="2" charset="-122"/>
                <a:ea typeface="+mn-ea"/>
                <a:cs typeface="+mn-cs"/>
              </a:rPr>
              <a:t>  </a:t>
            </a:r>
            <a:r>
              <a:rPr kumimoji="0" lang="zh-CN" altLang="en-US" sz="2800" b="1" i="0" u="none" strike="noStrike" kern="1200" cap="none" spc="0" normalizeH="0" baseline="0" noProof="0" dirty="0" smtClean="0">
                <a:ln>
                  <a:noFill/>
                </a:ln>
                <a:solidFill>
                  <a:schemeClr val="accent6"/>
                </a:solidFill>
                <a:effectLst/>
                <a:uLnTx/>
                <a:uFillTx/>
                <a:latin typeface="+mn-ea"/>
                <a:ea typeface="+mn-ea"/>
                <a:cs typeface="+mn-cs"/>
              </a:rPr>
              <a:t>核心概念：</a:t>
            </a:r>
            <a:endParaRPr kumimoji="0" lang="en-US" altLang="zh-CN" sz="28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panose="05000000000000000000" pitchFamily="2" charset="2"/>
              <a:buNone/>
              <a:defRPr/>
            </a:pPr>
            <a:r>
              <a:rPr kumimoji="0" lang="en-US" altLang="zh-CN" sz="2800" b="1"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en-US" sz="2800" b="1" i="0" u="none" strike="noStrike" kern="1200" cap="none" spc="0" normalizeH="0" baseline="0" noProof="0" dirty="0" smtClean="0">
                <a:ln>
                  <a:noFill/>
                </a:ln>
                <a:solidFill>
                  <a:schemeClr val="accent6"/>
                </a:solidFill>
                <a:effectLst/>
                <a:uLnTx/>
                <a:uFillTx/>
                <a:latin typeface="+mn-ea"/>
                <a:ea typeface="+mn-ea"/>
                <a:cs typeface="+mn-cs"/>
              </a:rPr>
              <a:t>史实概念：人物、事件、制度、文献、事物、会议、党派等，如分封制、宗法制、科举制、均田制、联邦制、共和制、君主专制、君主立宪政。</a:t>
            </a:r>
            <a:endParaRPr kumimoji="0" lang="en-US" altLang="zh-CN" sz="28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panose="05000000000000000000" pitchFamily="2" charset="2"/>
              <a:buNone/>
              <a:defRPr/>
            </a:pPr>
            <a:r>
              <a:rPr kumimoji="0" lang="en-US" altLang="zh-CN" sz="2800" b="1"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en-US" sz="2800" b="1" i="0" u="none" strike="noStrike" kern="1200" cap="none" spc="0" normalizeH="0" baseline="0" noProof="0" dirty="0" smtClean="0">
                <a:ln>
                  <a:noFill/>
                </a:ln>
                <a:solidFill>
                  <a:schemeClr val="accent6"/>
                </a:solidFill>
                <a:effectLst/>
                <a:uLnTx/>
                <a:uFillTx/>
                <a:latin typeface="+mn-ea"/>
                <a:ea typeface="+mn-ea"/>
                <a:cs typeface="+mn-cs"/>
              </a:rPr>
              <a:t>史论概念：国家、思想、学说、史学术语等，如三民主义、民族主义、民主主义、共和主义、自由主义、自然经济、商品经济、市场经济、自由贸易、现代化、外交近代化、经济全球化。</a:t>
            </a:r>
            <a:endParaRPr kumimoji="0" lang="zh-CN" altLang="en-US" sz="2800" b="0" i="0" u="none" strike="noStrike" kern="1200" cap="none" spc="0" normalizeH="0" baseline="0" noProof="0" dirty="0">
              <a:ln>
                <a:noFill/>
              </a:ln>
              <a:solidFill>
                <a:schemeClr val="accent6"/>
              </a:solidFill>
              <a:effectLst/>
              <a:uLnTx/>
              <a:uFillTx/>
              <a:latin typeface="+mn-ea"/>
              <a:ea typeface="+mn-ea"/>
              <a:cs typeface="+mn-c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4818" name="内容占位符 2"/>
          <p:cNvSpPr>
            <a:spLocks noGrp="1" noChangeArrowheads="1"/>
          </p:cNvSpPr>
          <p:nvPr>
            <p:ph idx="1" hasCustomPrompt="1"/>
          </p:nvPr>
        </p:nvSpPr>
        <p:spPr>
          <a:xfrm>
            <a:off x="0" y="1125538"/>
            <a:ext cx="8964613" cy="3876675"/>
          </a:xfrm>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800" b="1" i="0" u="none" strike="noStrike" kern="1200" cap="none" spc="0" normalizeH="0" baseline="0" noProof="0" dirty="0" smtClean="0">
                <a:ln>
                  <a:noFill/>
                </a:ln>
                <a:solidFill>
                  <a:schemeClr val="tx1"/>
                </a:solidFill>
                <a:effectLst/>
                <a:uLnTx/>
                <a:uFillTx/>
                <a:latin typeface="+mn-ea"/>
                <a:ea typeface="+mn-ea"/>
                <a:cs typeface="+mn-cs"/>
              </a:rPr>
              <a:t>  </a:t>
            </a:r>
            <a:r>
              <a:rPr kumimoji="0" lang="zh-CN" altLang="en-US" sz="2800" b="1" i="0" u="none" strike="noStrike" kern="1200" cap="none" spc="0" normalizeH="0" baseline="0" noProof="0" dirty="0" smtClean="0">
                <a:ln>
                  <a:noFill/>
                </a:ln>
                <a:solidFill>
                  <a:schemeClr val="accent6"/>
                </a:solidFill>
                <a:effectLst/>
                <a:uLnTx/>
                <a:uFillTx/>
                <a:latin typeface="+mn-ea"/>
                <a:ea typeface="+mn-ea"/>
                <a:cs typeface="+mn-cs"/>
              </a:rPr>
              <a:t>重构通史专题</a:t>
            </a:r>
            <a:endParaRPr kumimoji="0" lang="en-US" altLang="zh-CN" sz="28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endParaRPr kumimoji="0" lang="en-US" altLang="zh-CN" sz="28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zh-CN" altLang="en-US" sz="2800" b="1"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先秦</a:t>
            </a:r>
            <a:r>
              <a:rPr kumimoji="0" lang="zh-CN" altLang="en-US" sz="2400" b="1" i="0" u="none" strike="noStrike" kern="1200" cap="none" spc="0" normalizeH="0" baseline="0" noProof="0" dirty="0" smtClean="0">
                <a:ln>
                  <a:noFill/>
                </a:ln>
                <a:solidFill>
                  <a:schemeClr val="accent6"/>
                </a:solidFill>
                <a:effectLst/>
                <a:uLnTx/>
                <a:uFillTx/>
                <a:latin typeface="+mn-ea"/>
                <a:ea typeface="+mn-ea"/>
                <a:cs typeface="+mn-cs"/>
              </a:rPr>
              <a:t>部分</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1.</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国家形态的演变：从邦国联盟、宗法分封到中央集权的出现 </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2.</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从贵族社会向官僚社会的转型</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再看商鞅变法的社会转型作用</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3.</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春秋战国时期社会阶层的变动与战争形态的变化</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4.</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农业技术的进步和新土地所有制的形成</a:t>
            </a:r>
            <a:r>
              <a:rPr kumimoji="0" lang="zh-CN" altLang="en-US" sz="2400" b="1" i="0" u="none" strike="noStrike" kern="1200" cap="none" spc="0" normalizeH="0" baseline="0" noProof="0" dirty="0" smtClean="0">
                <a:ln>
                  <a:noFill/>
                </a:ln>
                <a:solidFill>
                  <a:schemeClr val="accent6"/>
                </a:solidFill>
                <a:effectLst/>
                <a:uLnTx/>
                <a:uFillTx/>
                <a:latin typeface="+mn-ea"/>
                <a:ea typeface="+mn-ea"/>
                <a:cs typeface="+mn-cs"/>
              </a:rPr>
              <a:t>及其影响</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 </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5.</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战国时期的重商主义和商业繁荣</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6.</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儒家思想的源头：从商的“天命论”到西周的“民本”</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7.</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从文化的地域性、多元性到融合统一的趋势</a:t>
            </a:r>
            <a:endParaRPr kumimoji="0" lang="zh-CN" altLang="zh-CN" sz="2400" b="1" i="0" u="none" strike="noStrike" kern="1200" cap="none" spc="0" normalizeH="0" baseline="0" noProof="0" dirty="0">
              <a:ln>
                <a:noFill/>
              </a:ln>
              <a:solidFill>
                <a:schemeClr val="accent6"/>
              </a:solidFill>
              <a:effectLst/>
              <a:uLnTx/>
              <a:uFillTx/>
              <a:latin typeface="+mn-ea"/>
              <a:ea typeface="+mn-ea"/>
              <a:cs typeface="+mn-cs"/>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9155" name="Rectangle 3"/>
          <p:cNvSpPr>
            <a:spLocks noGrp="1" noChangeArrowheads="1"/>
          </p:cNvSpPr>
          <p:nvPr>
            <p:ph idx="1" hasCustomPrompt="1"/>
          </p:nvPr>
        </p:nvSpPr>
        <p:spPr>
          <a:xfrm>
            <a:off x="0" y="2205038"/>
            <a:ext cx="9251950" cy="5213350"/>
          </a:xfrm>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zh-CN" altLang="en-US" sz="2800" b="1" i="0" u="none" strike="noStrike" kern="1200" cap="none" spc="0" normalizeH="0" baseline="0" noProof="0" dirty="0" smtClean="0">
                <a:ln>
                  <a:noFill/>
                </a:ln>
                <a:solidFill>
                  <a:schemeClr val="tx1"/>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秦汉</a:t>
            </a:r>
            <a:r>
              <a:rPr kumimoji="0" lang="zh-CN" altLang="en-US" sz="2400" b="1" i="0" u="none" strike="noStrike" kern="1200" cap="none" spc="0" normalizeH="0" baseline="0" noProof="0" dirty="0" smtClean="0">
                <a:ln>
                  <a:noFill/>
                </a:ln>
                <a:solidFill>
                  <a:schemeClr val="accent6"/>
                </a:solidFill>
                <a:effectLst/>
                <a:uLnTx/>
                <a:uFillTx/>
                <a:latin typeface="+mn-lt"/>
                <a:ea typeface="+mn-ea"/>
                <a:cs typeface="+mn-cs"/>
              </a:rPr>
              <a:t>部分</a:t>
            </a:r>
            <a:endPar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1.</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西汉初期地方行政管理制度的演变 </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2.</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中朝制度的演化、宦官专权与世家大族的形成</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3.</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汉初内政外交的困局及汉武帝实现大一统的努力</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4.</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汉初的</a:t>
            </a:r>
            <a:r>
              <a:rPr kumimoji="0" lang="zh-CN" altLang="en-US" sz="2400" b="1" i="0" u="none" strike="noStrike" kern="1200" cap="none" spc="0" normalizeH="0" baseline="0" noProof="0" dirty="0" smtClean="0">
                <a:ln>
                  <a:noFill/>
                </a:ln>
                <a:solidFill>
                  <a:schemeClr val="accent6"/>
                </a:solidFill>
                <a:effectLst/>
                <a:uLnTx/>
                <a:uFillTx/>
                <a:latin typeface="+mn-ea"/>
                <a:ea typeface="+mn-ea"/>
                <a:cs typeface="+mn-cs"/>
              </a:rPr>
              <a:t>“</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经济放任</a:t>
            </a:r>
            <a:r>
              <a:rPr kumimoji="0" lang="zh-CN" altLang="en-US" sz="2400" b="1" i="0" u="none" strike="noStrike" kern="1200" cap="none" spc="0" normalizeH="0" baseline="0" noProof="0" dirty="0" smtClean="0">
                <a:ln>
                  <a:noFill/>
                </a:ln>
                <a:solidFill>
                  <a:schemeClr val="accent6"/>
                </a:solidFill>
                <a:effectLst/>
                <a:uLnTx/>
                <a:uFillTx/>
                <a:latin typeface="+mn-ea"/>
                <a:ea typeface="+mn-ea"/>
                <a:cs typeface="+mn-cs"/>
              </a:rPr>
              <a:t>”</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 到</a:t>
            </a:r>
            <a:r>
              <a:rPr kumimoji="0" lang="zh-CN" altLang="en-US" sz="2400" b="1" i="0" u="none" strike="noStrike" kern="1200" cap="none" spc="0" normalizeH="0" baseline="0" noProof="0" dirty="0" smtClean="0">
                <a:ln>
                  <a:noFill/>
                </a:ln>
                <a:solidFill>
                  <a:schemeClr val="accent6"/>
                </a:solidFill>
                <a:effectLst/>
                <a:uLnTx/>
                <a:uFillTx/>
                <a:latin typeface="+mn-ea"/>
                <a:ea typeface="+mn-ea"/>
                <a:cs typeface="+mn-cs"/>
              </a:rPr>
              <a:t>“</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经济统制</a:t>
            </a:r>
            <a:r>
              <a:rPr kumimoji="0" lang="zh-CN" altLang="en-US" sz="2400" b="1" i="0" u="none" strike="noStrike" kern="1200" cap="none" spc="0" normalizeH="0" baseline="0" noProof="0" dirty="0" smtClean="0">
                <a:ln>
                  <a:noFill/>
                </a:ln>
                <a:solidFill>
                  <a:schemeClr val="accent6"/>
                </a:solidFill>
                <a:effectLst/>
                <a:uLnTx/>
                <a:uFillTx/>
                <a:latin typeface="+mn-ea"/>
                <a:ea typeface="+mn-ea"/>
                <a:cs typeface="+mn-cs"/>
              </a:rPr>
              <a:t>”</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5.“</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罢黜百家、独尊儒术</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中央集权意识形态建立和儒学普及</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endParaRPr kumimoji="0" lang="zh-CN" altLang="zh-CN" sz="2400" b="0" i="0" u="none" strike="noStrike" kern="1200" cap="none" spc="0" normalizeH="0" baseline="0" noProof="0" dirty="0" smtClean="0">
              <a:ln>
                <a:noFill/>
              </a:ln>
              <a:solidFill>
                <a:schemeClr val="tx1"/>
              </a:solidFill>
              <a:effectLst/>
              <a:uLnTx/>
              <a:uFillTx/>
              <a:latin typeface="+mn-ea"/>
              <a:ea typeface="+mn-ea"/>
              <a:cs typeface="+mn-cs"/>
            </a:endParaRPr>
          </a:p>
          <a:p>
            <a:pPr marL="342900" marR="0" lvl="0" indent="-342900" algn="l" defTabSz="914400" rtl="0" eaLnBrk="0" fontAlgn="base" latinLnBrk="0" hangingPunct="0">
              <a:lnSpc>
                <a:spcPct val="80000"/>
              </a:lnSpc>
              <a:spcBef>
                <a:spcPct val="20000"/>
              </a:spcBef>
              <a:spcAft>
                <a:spcPct val="0"/>
              </a:spcAft>
              <a:buClrTx/>
              <a:buSzTx/>
              <a:buFont typeface="Wingdings 2" panose="05020102010507070707" pitchFamily="18" charset="2"/>
              <a:buNone/>
              <a:defRPr/>
            </a:pPr>
            <a:r>
              <a:rPr kumimoji="0" lang="zh-CN" altLang="en-US" sz="2800" b="1" i="0" u="none" strike="noStrike" kern="1200" cap="none" spc="0" normalizeH="0" baseline="0" noProof="0" dirty="0" smtClean="0">
                <a:ln>
                  <a:noFill/>
                </a:ln>
                <a:solidFill>
                  <a:schemeClr val="tx1"/>
                </a:solidFill>
                <a:effectLst/>
                <a:uLnTx/>
                <a:uFillTx/>
                <a:latin typeface="+mn-ea"/>
                <a:ea typeface="+mn-ea"/>
                <a:cs typeface="+mn-cs"/>
              </a:rPr>
              <a:t> </a:t>
            </a:r>
            <a:endParaRPr kumimoji="0" lang="zh-CN" altLang="en-US" sz="2800" b="1" i="0" u="none" strike="noStrike" kern="1200" cap="none" spc="0" normalizeH="0" baseline="0" noProof="0" dirty="0">
              <a:ln>
                <a:noFill/>
              </a:ln>
              <a:solidFill>
                <a:schemeClr val="tx1"/>
              </a:solidFill>
              <a:effectLst/>
              <a:uLnTx/>
              <a:uFillTx/>
              <a:latin typeface="+mn-ea"/>
              <a:ea typeface="+mn-ea"/>
              <a:cs typeface="+mn-cs"/>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hasCustomPrompt="1"/>
          </p:nvPr>
        </p:nvSpPr>
        <p:spPr>
          <a:xfrm>
            <a:off x="827088" y="1628775"/>
            <a:ext cx="8715375" cy="4525963"/>
          </a:xfrm>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zh-CN" altLang="en-US" sz="2800" b="1" i="0" u="none" strike="noStrike" kern="1200" cap="none" spc="0" normalizeH="0" baseline="0" noProof="0" dirty="0" smtClean="0">
                <a:ln>
                  <a:noFill/>
                </a:ln>
                <a:solidFill>
                  <a:schemeClr val="tx1"/>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魏晋</a:t>
            </a:r>
            <a:r>
              <a:rPr kumimoji="0" lang="zh-CN" altLang="en-US" sz="2400" b="1" i="0" u="none" strike="noStrike" kern="1200" cap="none" spc="0" normalizeH="0" baseline="0" noProof="0" dirty="0" smtClean="0">
                <a:ln>
                  <a:noFill/>
                </a:ln>
                <a:solidFill>
                  <a:schemeClr val="accent6"/>
                </a:solidFill>
                <a:effectLst/>
                <a:uLnTx/>
                <a:uFillTx/>
                <a:latin typeface="+mn-lt"/>
                <a:ea typeface="+mn-ea"/>
                <a:cs typeface="+mn-cs"/>
              </a:rPr>
              <a:t>部分</a:t>
            </a:r>
            <a:endPar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1.</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从尚书台到三省制的演变过程</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2.</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门阀政治与九品中正制</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endParaRPr kumimoji="0" lang="zh-CN" altLang="zh-CN" sz="2400" b="0"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zh-CN" altLang="en-US" sz="2400" b="1" i="0" u="none" strike="noStrike" kern="1200" cap="none" spc="0" normalizeH="0" baseline="0" noProof="0" dirty="0" smtClean="0">
                <a:ln>
                  <a:noFill/>
                </a:ln>
                <a:solidFill>
                  <a:schemeClr val="accent6"/>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隋唐</a:t>
            </a:r>
            <a:r>
              <a:rPr kumimoji="0" lang="zh-CN" altLang="en-US" sz="2400" b="1" i="0" u="none" strike="noStrike" kern="1200" cap="none" spc="0" normalizeH="0" baseline="0" noProof="0" dirty="0" smtClean="0">
                <a:ln>
                  <a:noFill/>
                </a:ln>
                <a:solidFill>
                  <a:schemeClr val="accent6"/>
                </a:solidFill>
                <a:effectLst/>
                <a:uLnTx/>
                <a:uFillTx/>
                <a:latin typeface="+mn-lt"/>
                <a:ea typeface="+mn-ea"/>
                <a:cs typeface="+mn-cs"/>
              </a:rPr>
              <a:t>部分</a:t>
            </a:r>
            <a:endPar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1.</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三省六部制的形成及衰落</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2.</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安史之乱的影响：藩镇割据与宦官专权</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3.</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唐代农业、商业发展与经济重心的开始南移</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endParaRPr kumimoji="0" lang="zh-CN" altLang="zh-CN" sz="2400" b="1" i="0" u="none" strike="noStrike" kern="1200" cap="none" spc="0" normalizeH="0" baseline="0" noProof="0" dirty="0">
              <a:ln>
                <a:noFill/>
              </a:ln>
              <a:solidFill>
                <a:schemeClr val="accent6"/>
              </a:solidFill>
              <a:effectLst/>
              <a:uLnTx/>
              <a:uFillTx/>
              <a:latin typeface="+mn-ea"/>
              <a:ea typeface="+mn-ea"/>
              <a:cs typeface="+mn-cs"/>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hasCustomPrompt="1"/>
          </p:nvPr>
        </p:nvSpPr>
        <p:spPr>
          <a:xfrm>
            <a:off x="468313" y="2133600"/>
            <a:ext cx="8856663" cy="4911725"/>
          </a:xfrm>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宋元</a:t>
            </a:r>
            <a:r>
              <a:rPr kumimoji="0" lang="zh-CN" altLang="en-US" sz="2400" b="1" i="0" u="none" strike="noStrike" kern="1200" cap="none" spc="0" normalizeH="0" baseline="0" noProof="0" dirty="0" smtClean="0">
                <a:ln>
                  <a:noFill/>
                </a:ln>
                <a:solidFill>
                  <a:schemeClr val="accent6"/>
                </a:solidFill>
                <a:effectLst/>
                <a:uLnTx/>
                <a:uFillTx/>
                <a:latin typeface="+mn-lt"/>
                <a:ea typeface="+mn-ea"/>
                <a:cs typeface="+mn-cs"/>
              </a:rPr>
              <a:t>部分</a:t>
            </a:r>
            <a:endPar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1.</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宋代官僚政治</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“崇文抑武”“防弊之政”与“祖宗之法”</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2.“</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内重外轻</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宋代强化中央集权的措施</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3.</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传统农业的新发展与商业革命</a:t>
            </a:r>
            <a:r>
              <a:rPr kumimoji="0" lang="zh-CN" altLang="en-US" sz="2400" b="1" i="0" u="none" strike="noStrike" kern="1200" cap="none" spc="0" normalizeH="0" baseline="0" noProof="0" dirty="0" smtClean="0">
                <a:ln>
                  <a:noFill/>
                </a:ln>
                <a:solidFill>
                  <a:schemeClr val="accent6"/>
                </a:solidFill>
                <a:effectLst/>
                <a:uLnTx/>
                <a:uFillTx/>
                <a:latin typeface="+mn-ea"/>
                <a:ea typeface="+mn-ea"/>
                <a:cs typeface="+mn-cs"/>
              </a:rPr>
              <a:t>、</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经济重心南移完成</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4.</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宋代理学</a:t>
            </a:r>
            <a:r>
              <a:rPr kumimoji="0" lang="zh-CN" altLang="en-US" sz="2400" b="1" i="0" u="none" strike="noStrike" kern="1200" cap="none" spc="0" normalizeH="0" baseline="0" noProof="0" dirty="0" smtClean="0">
                <a:ln>
                  <a:noFill/>
                </a:ln>
                <a:solidFill>
                  <a:schemeClr val="accent6"/>
                </a:solidFill>
                <a:effectLst/>
                <a:uLnTx/>
                <a:uFillTx/>
                <a:latin typeface="+mn-ea"/>
                <a:ea typeface="+mn-ea"/>
                <a:cs typeface="+mn-cs"/>
              </a:rPr>
              <a:t>的发展</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与宗法制度的重建</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5.</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儒学的新发展及其影响</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6.</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印刷术、指南针、火药发明的世界意义</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Tx/>
              <a:buChar char="•"/>
              <a:defRPr/>
            </a:pPr>
            <a:endParaRPr kumimoji="0" lang="zh-CN" altLang="en-US" sz="2400" b="1" i="0" u="none" strike="noStrike" kern="1200" cap="none" spc="0" normalizeH="0" baseline="0" noProof="0" dirty="0" smtClean="0">
              <a:ln>
                <a:noFill/>
              </a:ln>
              <a:solidFill>
                <a:schemeClr val="tx1"/>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Tx/>
              <a:buChar char="•"/>
              <a:defRPr/>
            </a:pPr>
            <a:endParaRPr kumimoji="0" lang="zh-CN" altLang="en-US" sz="2400" b="1" i="0" u="none" strike="noStrike" kern="1200" cap="none" spc="0" normalizeH="0" baseline="0" noProof="0" dirty="0">
              <a:ln>
                <a:noFill/>
              </a:ln>
              <a:solidFill>
                <a:schemeClr val="tx1"/>
              </a:solidFill>
              <a:effectLst/>
              <a:uLnTx/>
              <a:uFillTx/>
              <a:latin typeface="+mn-ea"/>
              <a:ea typeface="+mn-ea"/>
              <a:cs typeface="+mn-cs"/>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hasCustomPrompt="1"/>
          </p:nvPr>
        </p:nvSpPr>
        <p:spPr>
          <a:xfrm>
            <a:off x="611188" y="1916113"/>
            <a:ext cx="8229600" cy="4525963"/>
          </a:xfrm>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明清</a:t>
            </a:r>
            <a:r>
              <a:rPr kumimoji="0" lang="zh-CN" altLang="en-US" sz="2400" b="1" i="0" u="none" strike="noStrike" kern="1200" cap="none" spc="0" normalizeH="0" baseline="0" noProof="0" dirty="0" smtClean="0">
                <a:ln>
                  <a:noFill/>
                </a:ln>
                <a:solidFill>
                  <a:schemeClr val="accent6"/>
                </a:solidFill>
                <a:effectLst/>
                <a:uLnTx/>
                <a:uFillTx/>
                <a:latin typeface="+mn-ea"/>
                <a:ea typeface="+mn-ea"/>
                <a:cs typeface="+mn-cs"/>
              </a:rPr>
              <a:t>部分</a:t>
            </a:r>
            <a:endParaRPr kumimoji="0" lang="en-US" altLang="zh-CN" sz="2400" b="1" i="0" u="none" strike="noStrike" kern="1200" cap="none" spc="0" normalizeH="0" baseline="0" noProof="0" dirty="0" smtClean="0">
              <a:ln>
                <a:noFill/>
              </a:ln>
              <a:solidFill>
                <a:schemeClr val="accent6"/>
              </a:solidFill>
              <a:effectLst>
                <a:outerShdw blurRad="38100" dist="38100" dir="2700000" algn="tl">
                  <a:srgbClr val="000000">
                    <a:alpha val="43137"/>
                  </a:srgbClr>
                </a:outerShdw>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outerShdw blurRad="38100" dist="38100" dir="2700000" algn="tl">
                    <a:srgbClr val="000000">
                      <a:alpha val="43137"/>
                    </a:srgbClr>
                  </a:outerShdw>
                </a:effectLst>
                <a:uLnTx/>
                <a:uFillTx/>
                <a:latin typeface="+mn-ea"/>
                <a:ea typeface="+mn-ea"/>
                <a:cs typeface="+mn-cs"/>
              </a:rPr>
              <a:t>1.</a:t>
            </a:r>
            <a:r>
              <a:rPr kumimoji="0" lang="zh-CN" altLang="zh-CN" sz="2400" b="1" i="0" u="none" strike="noStrike" kern="1200" cap="none" spc="0" normalizeH="0" baseline="0" noProof="0" dirty="0" smtClean="0">
                <a:ln>
                  <a:noFill/>
                </a:ln>
                <a:solidFill>
                  <a:schemeClr val="accent6"/>
                </a:solidFill>
                <a:effectLst>
                  <a:outerShdw blurRad="38100" dist="38100" dir="2700000" algn="tl">
                    <a:srgbClr val="000000">
                      <a:alpha val="43137"/>
                    </a:srgbClr>
                  </a:outerShdw>
                </a:effectLst>
                <a:uLnTx/>
                <a:uFillTx/>
                <a:latin typeface="+mn-ea"/>
                <a:ea typeface="+mn-ea"/>
                <a:cs typeface="+mn-cs"/>
              </a:rPr>
              <a:t>内阁制度与宦官专权</a:t>
            </a:r>
            <a:endParaRPr kumimoji="0" lang="en-US" altLang="zh-CN" sz="2400" b="1" i="0" u="none" strike="noStrike" kern="1200" cap="none" spc="0" normalizeH="0" baseline="0" noProof="0" dirty="0" smtClean="0">
              <a:ln>
                <a:noFill/>
              </a:ln>
              <a:solidFill>
                <a:schemeClr val="accent6"/>
              </a:solidFill>
              <a:effectLst>
                <a:outerShdw blurRad="38100" dist="38100" dir="2700000" algn="tl">
                  <a:srgbClr val="000000">
                    <a:alpha val="43137"/>
                  </a:srgbClr>
                </a:outerShdw>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outerShdw blurRad="38100" dist="38100" dir="2700000" algn="tl">
                    <a:srgbClr val="000000">
                      <a:alpha val="43137"/>
                    </a:srgbClr>
                  </a:outerShdw>
                </a:effectLst>
                <a:uLnTx/>
                <a:uFillTx/>
                <a:latin typeface="+mn-ea"/>
                <a:ea typeface="+mn-ea"/>
                <a:cs typeface="+mn-cs"/>
              </a:rPr>
              <a:t>2.</a:t>
            </a:r>
            <a:r>
              <a:rPr kumimoji="0" lang="zh-CN" altLang="zh-CN" sz="2400" b="1" i="0" u="none" strike="noStrike" kern="1200" cap="none" spc="0" normalizeH="0" baseline="0" noProof="0" dirty="0" smtClean="0">
                <a:ln>
                  <a:noFill/>
                </a:ln>
                <a:solidFill>
                  <a:schemeClr val="accent6"/>
                </a:solidFill>
                <a:effectLst>
                  <a:outerShdw blurRad="38100" dist="38100" dir="2700000" algn="tl">
                    <a:srgbClr val="000000">
                      <a:alpha val="43137"/>
                    </a:srgbClr>
                  </a:outerShdw>
                </a:effectLst>
                <a:uLnTx/>
                <a:uFillTx/>
                <a:latin typeface="+mn-ea"/>
                <a:ea typeface="+mn-ea"/>
                <a:cs typeface="+mn-cs"/>
              </a:rPr>
              <a:t>海禁与朝贡贸易、隆庆开关与马尼拉帆船贸易</a:t>
            </a:r>
            <a:endParaRPr kumimoji="0" lang="en-US" altLang="zh-CN" sz="2400" b="1" i="0" u="none" strike="noStrike" kern="1200" cap="none" spc="0" normalizeH="0" baseline="0" noProof="0" dirty="0" smtClean="0">
              <a:ln>
                <a:noFill/>
              </a:ln>
              <a:solidFill>
                <a:schemeClr val="accent6"/>
              </a:solidFill>
              <a:effectLst>
                <a:outerShdw blurRad="38100" dist="38100" dir="2700000" algn="tl">
                  <a:srgbClr val="000000">
                    <a:alpha val="43137"/>
                  </a:srgbClr>
                </a:outerShdw>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outerShdw blurRad="38100" dist="38100" dir="2700000" algn="tl">
                    <a:srgbClr val="000000">
                      <a:alpha val="43137"/>
                    </a:srgbClr>
                  </a:outerShdw>
                </a:effectLst>
                <a:uLnTx/>
                <a:uFillTx/>
                <a:latin typeface="+mn-ea"/>
                <a:ea typeface="+mn-ea"/>
                <a:cs typeface="+mn-cs"/>
              </a:rPr>
              <a:t>3.</a:t>
            </a:r>
            <a:r>
              <a:rPr kumimoji="0" lang="zh-CN" altLang="zh-CN" sz="2400" b="1" i="0" u="none" strike="noStrike" kern="1200" cap="none" spc="0" normalizeH="0" baseline="0" noProof="0" dirty="0" smtClean="0">
                <a:ln>
                  <a:noFill/>
                </a:ln>
                <a:solidFill>
                  <a:schemeClr val="accent6"/>
                </a:solidFill>
                <a:effectLst>
                  <a:outerShdw blurRad="38100" dist="38100" dir="2700000" algn="tl">
                    <a:srgbClr val="000000">
                      <a:alpha val="43137"/>
                    </a:srgbClr>
                  </a:outerShdw>
                </a:effectLst>
                <a:uLnTx/>
                <a:uFillTx/>
                <a:latin typeface="+mn-ea"/>
                <a:ea typeface="+mn-ea"/>
                <a:cs typeface="+mn-cs"/>
              </a:rPr>
              <a:t>明代白银货币化</a:t>
            </a:r>
            <a:r>
              <a:rPr kumimoji="0" lang="en-US" altLang="zh-CN" sz="2400" b="1" i="0" u="none" strike="noStrike" kern="1200" cap="none" spc="0" normalizeH="0" baseline="0" noProof="0" dirty="0" smtClean="0">
                <a:ln>
                  <a:noFill/>
                </a:ln>
                <a:solidFill>
                  <a:schemeClr val="accent6"/>
                </a:solidFill>
                <a:effectLst>
                  <a:outerShdw blurRad="38100" dist="38100" dir="2700000" algn="tl">
                    <a:srgbClr val="000000">
                      <a:alpha val="43137"/>
                    </a:srgbClr>
                  </a:outerShdw>
                </a:effectLst>
                <a:uLnTx/>
                <a:uFillTx/>
                <a:latin typeface="+mn-ea"/>
                <a:ea typeface="+mn-ea"/>
                <a:cs typeface="+mn-cs"/>
              </a:rPr>
              <a:t>: </a:t>
            </a:r>
            <a:r>
              <a:rPr kumimoji="0" lang="zh-CN" altLang="zh-CN" sz="2400" b="1" i="0" u="none" strike="noStrike" kern="1200" cap="none" spc="0" normalizeH="0" baseline="0" noProof="0" dirty="0" smtClean="0">
                <a:ln>
                  <a:noFill/>
                </a:ln>
                <a:solidFill>
                  <a:schemeClr val="accent6"/>
                </a:solidFill>
                <a:effectLst>
                  <a:outerShdw blurRad="38100" dist="38100" dir="2700000" algn="tl">
                    <a:srgbClr val="000000">
                      <a:alpha val="43137"/>
                    </a:srgbClr>
                  </a:outerShdw>
                </a:effectLst>
                <a:uLnTx/>
                <a:uFillTx/>
                <a:latin typeface="+mn-ea"/>
                <a:ea typeface="+mn-ea"/>
                <a:cs typeface="+mn-cs"/>
              </a:rPr>
              <a:t>宝钞崩坏、白银需求与海外白银流入</a:t>
            </a:r>
            <a:endParaRPr kumimoji="0" lang="en-US" altLang="zh-CN" sz="2400" b="1" i="0" u="none" strike="noStrike" kern="1200" cap="none" spc="0" normalizeH="0" baseline="0" noProof="0" dirty="0" smtClean="0">
              <a:ln>
                <a:noFill/>
              </a:ln>
              <a:solidFill>
                <a:schemeClr val="accent6"/>
              </a:solidFill>
              <a:effectLst>
                <a:outerShdw blurRad="38100" dist="38100" dir="2700000" algn="tl">
                  <a:srgbClr val="000000">
                    <a:alpha val="43137"/>
                  </a:srgbClr>
                </a:outerShdw>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outerShdw blurRad="38100" dist="38100" dir="2700000" algn="tl">
                    <a:srgbClr val="000000">
                      <a:alpha val="43137"/>
                    </a:srgbClr>
                  </a:outerShdw>
                </a:effectLst>
                <a:uLnTx/>
                <a:uFillTx/>
                <a:latin typeface="+mn-ea"/>
                <a:ea typeface="+mn-ea"/>
                <a:cs typeface="+mn-cs"/>
              </a:rPr>
              <a:t>4.</a:t>
            </a:r>
            <a:r>
              <a:rPr kumimoji="0" lang="zh-CN" altLang="zh-CN" sz="2400" b="1" i="0" u="none" strike="noStrike" kern="1200" cap="none" spc="0" normalizeH="0" baseline="0" noProof="0" dirty="0" smtClean="0">
                <a:ln>
                  <a:noFill/>
                </a:ln>
                <a:solidFill>
                  <a:schemeClr val="accent6"/>
                </a:solidFill>
                <a:effectLst>
                  <a:outerShdw blurRad="38100" dist="38100" dir="2700000" algn="tl">
                    <a:srgbClr val="000000">
                      <a:alpha val="43137"/>
                    </a:srgbClr>
                  </a:outerShdw>
                </a:effectLst>
                <a:uLnTx/>
                <a:uFillTx/>
                <a:latin typeface="+mn-ea"/>
                <a:ea typeface="+mn-ea"/>
                <a:cs typeface="+mn-cs"/>
              </a:rPr>
              <a:t>明清时期城乡市场网络体系的形成及其历史意义</a:t>
            </a:r>
            <a:endParaRPr kumimoji="0" lang="en-US" altLang="zh-CN" sz="2400" b="1" i="0" u="none" strike="noStrike" kern="1200" cap="none" spc="0" normalizeH="0" baseline="0" noProof="0" dirty="0" smtClean="0">
              <a:ln>
                <a:noFill/>
              </a:ln>
              <a:solidFill>
                <a:schemeClr val="accent6"/>
              </a:solidFill>
              <a:effectLst>
                <a:outerShdw blurRad="38100" dist="38100" dir="2700000" algn="tl">
                  <a:srgbClr val="000000">
                    <a:alpha val="43137"/>
                  </a:srgbClr>
                </a:outerShdw>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outerShdw blurRad="38100" dist="38100" dir="2700000" algn="tl">
                    <a:srgbClr val="000000">
                      <a:alpha val="43137"/>
                    </a:srgbClr>
                  </a:outerShdw>
                </a:effectLst>
                <a:uLnTx/>
                <a:uFillTx/>
                <a:latin typeface="+mn-ea"/>
                <a:ea typeface="+mn-ea"/>
                <a:cs typeface="+mn-cs"/>
              </a:rPr>
              <a:t>5.</a:t>
            </a:r>
            <a:r>
              <a:rPr kumimoji="0" lang="zh-CN" altLang="zh-CN" sz="2400" b="1" i="0" u="none" strike="noStrike" kern="1200" cap="none" spc="0" normalizeH="0" baseline="0" noProof="0" dirty="0" smtClean="0">
                <a:ln>
                  <a:noFill/>
                </a:ln>
                <a:solidFill>
                  <a:schemeClr val="accent6"/>
                </a:solidFill>
                <a:effectLst>
                  <a:outerShdw blurRad="38100" dist="38100" dir="2700000" algn="tl">
                    <a:srgbClr val="000000">
                      <a:alpha val="43137"/>
                    </a:srgbClr>
                  </a:outerShdw>
                </a:effectLst>
                <a:uLnTx/>
                <a:uFillTx/>
                <a:latin typeface="+mn-ea"/>
                <a:ea typeface="+mn-ea"/>
                <a:cs typeface="+mn-cs"/>
              </a:rPr>
              <a:t>明清时期江南地区的经济、社会及教育发展</a:t>
            </a:r>
            <a:endParaRPr kumimoji="0" lang="en-US" altLang="zh-CN" sz="2400" b="1" i="0" u="none" strike="noStrike" kern="1200" cap="none" spc="0" normalizeH="0" baseline="0" noProof="0" dirty="0" smtClean="0">
              <a:ln>
                <a:noFill/>
              </a:ln>
              <a:solidFill>
                <a:schemeClr val="accent6"/>
              </a:solidFill>
              <a:effectLst>
                <a:outerShdw blurRad="38100" dist="38100" dir="2700000" algn="tl">
                  <a:srgbClr val="000000">
                    <a:alpha val="43137"/>
                  </a:srgbClr>
                </a:outerShdw>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outerShdw blurRad="38100" dist="38100" dir="2700000" algn="tl">
                    <a:srgbClr val="000000">
                      <a:alpha val="43137"/>
                    </a:srgbClr>
                  </a:outerShdw>
                </a:effectLst>
                <a:uLnTx/>
                <a:uFillTx/>
                <a:latin typeface="+mn-ea"/>
                <a:ea typeface="+mn-ea"/>
                <a:cs typeface="+mn-cs"/>
              </a:rPr>
              <a:t>6.</a:t>
            </a:r>
            <a:r>
              <a:rPr kumimoji="0" lang="zh-CN" altLang="zh-CN" sz="2400" b="1" i="0" u="none" strike="noStrike" kern="1200" cap="none" spc="0" normalizeH="0" baseline="0" noProof="0" dirty="0" smtClean="0">
                <a:ln>
                  <a:noFill/>
                </a:ln>
                <a:solidFill>
                  <a:schemeClr val="accent6"/>
                </a:solidFill>
                <a:effectLst>
                  <a:outerShdw blurRad="38100" dist="38100" dir="2700000" algn="tl">
                    <a:srgbClr val="000000">
                      <a:alpha val="43137"/>
                    </a:srgbClr>
                  </a:outerShdw>
                </a:effectLst>
                <a:uLnTx/>
                <a:uFillTx/>
                <a:latin typeface="+mn-ea"/>
                <a:ea typeface="+mn-ea"/>
                <a:cs typeface="+mn-cs"/>
              </a:rPr>
              <a:t>宗教改革与耶稣会士东来：早期的西学东渐</a:t>
            </a:r>
            <a:endParaRPr kumimoji="0" lang="zh-CN" altLang="en-US" sz="2400" b="1" i="0" u="none" strike="noStrike" kern="1200" cap="none" spc="0" normalizeH="0" baseline="0" noProof="0" dirty="0">
              <a:ln>
                <a:noFill/>
              </a:ln>
              <a:solidFill>
                <a:schemeClr val="accent6"/>
              </a:solidFill>
              <a:effectLst/>
              <a:uLnTx/>
              <a:uFillTx/>
              <a:latin typeface="+mn-lt"/>
              <a:ea typeface="+mn-ea"/>
              <a:cs typeface="+mn-cs"/>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hasCustomPrompt="1"/>
          </p:nvPr>
        </p:nvSpPr>
        <p:spPr>
          <a:xfrm>
            <a:off x="755650" y="1773238"/>
            <a:ext cx="8229600" cy="4525963"/>
          </a:xfrm>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3200" b="0" i="0" u="none" strike="noStrike" kern="1200" cap="none" spc="0" normalizeH="0" baseline="0" noProof="0" dirty="0" smtClean="0">
                <a:ln>
                  <a:noFill/>
                </a:ln>
                <a:solidFill>
                  <a:schemeClr val="tx1"/>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中国近现代史</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0" i="0" u="none" strike="noStrike" kern="1200" cap="none" spc="0" normalizeH="0" baseline="0" noProof="0" dirty="0" smtClean="0">
                <a:ln>
                  <a:noFill/>
                </a:ln>
                <a:solidFill>
                  <a:schemeClr val="accent6"/>
                </a:solidFill>
                <a:effectLst/>
                <a:uLnTx/>
                <a:uFillTx/>
                <a:latin typeface="+mn-ea"/>
                <a:ea typeface="+mn-ea"/>
                <a:cs typeface="+mn-cs"/>
              </a:rPr>
              <a:t> </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1840</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年到</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1895</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年</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1.</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从朝贡体系到条约制度</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国际法在中国的运用</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2.</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鸦片战争对中国经济的破坏和社会动荡的加剧</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3.</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上海开埠与江南城镇格局演变</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4.</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洋务运动与早期现代化</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5.</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西学东渐浪潮及其影响</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tx1"/>
                </a:solidFill>
                <a:effectLst/>
                <a:uLnTx/>
                <a:uFillTx/>
                <a:latin typeface="+mn-ea"/>
                <a:ea typeface="+mn-ea"/>
                <a:cs typeface="+mn-cs"/>
              </a:rPr>
              <a:t> </a:t>
            </a:r>
            <a:endParaRPr kumimoji="0" lang="zh-CN" altLang="en-US" sz="2400" b="1" i="0" u="none" strike="noStrike" kern="1200" cap="none" spc="0" normalizeH="0" baseline="0" noProof="0" dirty="0">
              <a:ln>
                <a:noFill/>
              </a:ln>
              <a:solidFill>
                <a:schemeClr val="tx1"/>
              </a:solidFill>
              <a:effectLst/>
              <a:uLnTx/>
              <a:uFillTx/>
              <a:latin typeface="+mn-ea"/>
              <a:ea typeface="+mn-ea"/>
              <a:cs typeface="+mn-cs"/>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hasCustomPrompt="1"/>
          </p:nvPr>
        </p:nvSpPr>
        <p:spPr>
          <a:xfrm>
            <a:off x="684213" y="1916113"/>
            <a:ext cx="8229600" cy="4525963"/>
          </a:xfrm>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1895</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年到</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1912</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年</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1.</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新政与立宪运动</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2.</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现代经济的起步：晚晴经济发展</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3.</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洋货流行与</a:t>
            </a:r>
            <a:r>
              <a:rPr kumimoji="0" lang="zh-CN" altLang="en-US" sz="2400" b="1" i="0" u="none" strike="noStrike" kern="1200" cap="none" spc="0" normalizeH="0" baseline="0" noProof="0" dirty="0" smtClean="0">
                <a:ln>
                  <a:noFill/>
                </a:ln>
                <a:solidFill>
                  <a:schemeClr val="accent6"/>
                </a:solidFill>
                <a:effectLst/>
                <a:uLnTx/>
                <a:uFillTx/>
                <a:latin typeface="+mn-ea"/>
                <a:ea typeface="+mn-ea"/>
                <a:cs typeface="+mn-cs"/>
              </a:rPr>
              <a:t>社会</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生活变迁</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4.</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中国近代工业化与城乡人口流动</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5.</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清末的新式教育和科举制废除的社会后果</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endParaRPr kumimoji="0" lang="zh-CN" altLang="en-US" sz="2400" b="1" i="0" u="none" strike="noStrike" kern="1200" cap="none" spc="0" normalizeH="0" baseline="0" noProof="0" dirty="0">
              <a:ln>
                <a:noFill/>
              </a:ln>
              <a:solidFill>
                <a:schemeClr val="accent6"/>
              </a:solidFill>
              <a:effectLst/>
              <a:uLnTx/>
              <a:uFillTx/>
              <a:latin typeface="+mn-lt"/>
              <a:ea typeface="+mn-ea"/>
              <a:cs typeface="+mn-cs"/>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hasCustomPrompt="1"/>
          </p:nvPr>
        </p:nvSpPr>
        <p:spPr>
          <a:xfrm>
            <a:off x="684213" y="1844675"/>
            <a:ext cx="8229600" cy="4525963"/>
          </a:xfrm>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1912</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年到</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1949</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年</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1.</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辛亥革命：中国的“光荣革命”</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2.</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北洋</a:t>
            </a:r>
            <a:r>
              <a:rPr kumimoji="0" lang="zh-CN" altLang="en-US" sz="2400" b="1" i="0" u="none" strike="noStrike" kern="1200" cap="none" spc="0" normalizeH="0" baseline="0" noProof="0" dirty="0" smtClean="0">
                <a:ln>
                  <a:noFill/>
                </a:ln>
                <a:solidFill>
                  <a:schemeClr val="accent6"/>
                </a:solidFill>
                <a:effectLst/>
                <a:uLnTx/>
                <a:uFillTx/>
                <a:latin typeface="+mn-ea"/>
                <a:ea typeface="+mn-ea"/>
                <a:cs typeface="+mn-cs"/>
              </a:rPr>
              <a:t>政府</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统治下的中央与地方关系</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3.</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日本对中国的侵略和中国的局部抗战</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4.</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中共领导的苏维埃革命</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5.</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启蒙与救亡：民国初年的新思潮</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6.</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南京国民政府的十年建设：统一与备战</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endParaRPr kumimoji="0" lang="zh-CN" altLang="zh-CN"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endParaRPr kumimoji="0" lang="zh-CN" altLang="en-US"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4" name="Rectangle 2"/>
          <p:cNvSpPr>
            <a:spLocks noChangeArrowheads="1"/>
          </p:cNvSpPr>
          <p:nvPr/>
        </p:nvSpPr>
        <p:spPr bwMode="auto">
          <a:xfrm>
            <a:off x="179388" y="1268413"/>
            <a:ext cx="8694738" cy="4024313"/>
          </a:xfrm>
          <a:prstGeom prst="rect">
            <a:avLst/>
          </a:prstGeom>
          <a:noFill/>
          <a:ln w="9525">
            <a:noFill/>
            <a:miter lim="800000"/>
          </a:ln>
          <a:effectLst/>
        </p:spPr>
        <p:txBody>
          <a:bodyPr/>
          <a:lstStyle/>
          <a:p>
            <a:pPr marL="342900" marR="0" lvl="0" indent="-342900" algn="l" defTabSz="914400" rtl="0" eaLnBrk="1" fontAlgn="base" latinLnBrk="0" hangingPunct="1">
              <a:lnSpc>
                <a:spcPct val="100000"/>
              </a:lnSpc>
              <a:spcBef>
                <a:spcPct val="20000"/>
              </a:spcBef>
              <a:spcAft>
                <a:spcPct val="0"/>
              </a:spcAft>
              <a:buClrTx/>
              <a:buSzTx/>
              <a:buFontTx/>
              <a:buNone/>
              <a:defRPr/>
            </a:pPr>
            <a:r>
              <a:rPr kumimoji="0" lang="en-US" altLang="zh-CN" sz="3600" b="1" i="0" u="none" strike="noStrike" kern="1200" cap="none" spc="0" normalizeH="0" baseline="0" noProof="0" dirty="0">
                <a:ln>
                  <a:noFill/>
                </a:ln>
                <a:solidFill>
                  <a:schemeClr val="tx1"/>
                </a:solidFill>
                <a:effectLst/>
                <a:uLnTx/>
                <a:uFillTx/>
                <a:latin typeface="Arial" panose="020B0604020202020204" pitchFamily="34" charset="0"/>
                <a:ea typeface="黑体" panose="02010609060101010101" pitchFamily="49" charset="-122"/>
                <a:cs typeface="+mn-cs"/>
              </a:rPr>
              <a:t>   </a:t>
            </a:r>
            <a:endParaRPr kumimoji="0" lang="en-US" altLang="zh-CN" sz="3600" b="1" i="0" u="none" strike="noStrike" kern="1200" cap="none" spc="0" normalizeH="0" baseline="0" noProof="0" dirty="0">
              <a:ln>
                <a:noFill/>
              </a:ln>
              <a:solidFill>
                <a:schemeClr val="tx1"/>
              </a:solidFill>
              <a:effectLst/>
              <a:uLnTx/>
              <a:uFillTx/>
              <a:latin typeface="Arial" panose="020B0604020202020204" pitchFamily="34" charset="0"/>
              <a:ea typeface="黑体" panose="02010609060101010101" pitchFamily="49" charset="-122"/>
              <a:cs typeface="+mn-cs"/>
            </a:endParaRPr>
          </a:p>
          <a:p>
            <a:pPr marL="342900" marR="0" lvl="0" indent="-342900" algn="l" defTabSz="914400" rtl="0" eaLnBrk="1" fontAlgn="base" latinLnBrk="0" hangingPunct="1">
              <a:lnSpc>
                <a:spcPct val="100000"/>
              </a:lnSpc>
              <a:spcBef>
                <a:spcPct val="20000"/>
              </a:spcBef>
              <a:spcAft>
                <a:spcPct val="0"/>
              </a:spcAft>
              <a:buClrTx/>
              <a:buSzTx/>
              <a:buFontTx/>
              <a:buNone/>
              <a:defRPr/>
            </a:pPr>
            <a:r>
              <a:rPr kumimoji="0" lang="en-US" altLang="zh-CN" sz="3600" b="1" i="0" u="none" strike="noStrike" kern="1200" cap="none" spc="0" normalizeH="0" baseline="0" noProof="0" dirty="0">
                <a:ln>
                  <a:noFill/>
                </a:ln>
                <a:solidFill>
                  <a:schemeClr val="tx1"/>
                </a:solidFill>
                <a:effectLst/>
                <a:uLnTx/>
                <a:uFillTx/>
                <a:latin typeface="Arial" panose="020B0604020202020204" pitchFamily="34" charset="0"/>
                <a:ea typeface="黑体" panose="02010609060101010101" pitchFamily="49" charset="-122"/>
                <a:cs typeface="+mn-cs"/>
              </a:rPr>
              <a:t>      </a:t>
            </a:r>
            <a:r>
              <a:rPr kumimoji="0" lang="zh-CN" altLang="en-US" sz="2800" b="1" i="0" u="none" strike="noStrike" kern="1200" cap="none" spc="0" normalizeH="0" baseline="0" noProof="0" dirty="0">
                <a:ln>
                  <a:noFill/>
                </a:ln>
                <a:solidFill>
                  <a:schemeClr val="accent6"/>
                </a:solidFill>
                <a:effectLst/>
                <a:uLnTx/>
                <a:uFillTx/>
                <a:latin typeface="+mn-ea"/>
                <a:ea typeface="+mn-ea"/>
                <a:cs typeface="+mn-cs"/>
              </a:rPr>
              <a:t>本话题包括三个内容：</a:t>
            </a:r>
            <a:endParaRPr kumimoji="0" lang="en-US" altLang="zh-CN" sz="2800" b="1" i="0" u="none" strike="noStrike" kern="1200" cap="none" spc="0" normalizeH="0" baseline="0" noProof="0" dirty="0">
              <a:ln>
                <a:noFill/>
              </a:ln>
              <a:solidFill>
                <a:schemeClr val="accent6"/>
              </a:solidFill>
              <a:effectLst/>
              <a:uLnTx/>
              <a:uFillTx/>
              <a:latin typeface="+mn-ea"/>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None/>
              <a:defRPr/>
            </a:pPr>
            <a:endParaRPr kumimoji="0" lang="en-US" altLang="zh-CN" sz="2800" b="1" i="0" u="none" strike="noStrike" kern="1200" cap="none" spc="0" normalizeH="0" baseline="0" noProof="0" dirty="0">
              <a:ln>
                <a:noFill/>
              </a:ln>
              <a:solidFill>
                <a:schemeClr val="accent6"/>
              </a:solidFill>
              <a:effectLst/>
              <a:uLnTx/>
              <a:uFillTx/>
              <a:latin typeface="+mn-ea"/>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None/>
              <a:defRPr/>
            </a:pPr>
            <a:r>
              <a:rPr kumimoji="0" lang="en-US" altLang="zh-CN" sz="2800" b="1" i="0" u="none" strike="noStrike" kern="1200" cap="none" spc="0" normalizeH="0" baseline="0" noProof="0" dirty="0">
                <a:ln>
                  <a:noFill/>
                </a:ln>
                <a:solidFill>
                  <a:schemeClr val="accent6"/>
                </a:solidFill>
                <a:effectLst/>
                <a:uLnTx/>
                <a:uFillTx/>
                <a:latin typeface="+mn-ea"/>
                <a:ea typeface="+mn-ea"/>
                <a:cs typeface="+mn-cs"/>
              </a:rPr>
              <a:t>    1.</a:t>
            </a:r>
            <a:r>
              <a:rPr kumimoji="0" lang="zh-CN" altLang="en-US" sz="2800" b="1" i="0" u="none" strike="noStrike" kern="1200" cap="none" spc="0" normalizeH="0" baseline="0" noProof="0" dirty="0">
                <a:ln>
                  <a:noFill/>
                </a:ln>
                <a:solidFill>
                  <a:schemeClr val="accent6"/>
                </a:solidFill>
                <a:effectLst/>
                <a:uLnTx/>
                <a:uFillTx/>
                <a:latin typeface="+mn-ea"/>
                <a:ea typeface="+mn-ea"/>
                <a:cs typeface="+mn-cs"/>
              </a:rPr>
              <a:t>明确高考“必备知识”</a:t>
            </a:r>
            <a:endParaRPr kumimoji="0" lang="en-US" altLang="zh-CN" sz="2800" b="1" i="0" u="none" strike="noStrike" kern="1200" cap="none" spc="0" normalizeH="0" baseline="0" noProof="0" dirty="0">
              <a:ln>
                <a:noFill/>
              </a:ln>
              <a:solidFill>
                <a:schemeClr val="accent6"/>
              </a:solidFill>
              <a:effectLst/>
              <a:uLnTx/>
              <a:uFillTx/>
              <a:latin typeface="+mn-ea"/>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None/>
              <a:defRPr/>
            </a:pPr>
            <a:r>
              <a:rPr kumimoji="0" lang="en-US" altLang="zh-CN" sz="2800" b="1" i="0" u="none" strike="noStrike" kern="1200" cap="none" spc="0" normalizeH="0" baseline="0" noProof="0" dirty="0">
                <a:ln>
                  <a:noFill/>
                </a:ln>
                <a:solidFill>
                  <a:schemeClr val="accent6"/>
                </a:solidFill>
                <a:effectLst/>
                <a:uLnTx/>
                <a:uFillTx/>
                <a:latin typeface="+mn-ea"/>
                <a:ea typeface="+mn-ea"/>
                <a:cs typeface="+mn-cs"/>
              </a:rPr>
              <a:t>    2.</a:t>
            </a:r>
            <a:r>
              <a:rPr kumimoji="0" lang="zh-CN" altLang="en-US" sz="2800" b="1" i="0" u="none" strike="noStrike" kern="1200" cap="none" spc="0" normalizeH="0" baseline="0" noProof="0" dirty="0">
                <a:ln>
                  <a:noFill/>
                </a:ln>
                <a:solidFill>
                  <a:schemeClr val="accent6"/>
                </a:solidFill>
                <a:effectLst/>
                <a:uLnTx/>
                <a:uFillTx/>
                <a:latin typeface="+mn-ea"/>
                <a:ea typeface="+mn-ea"/>
                <a:cs typeface="+mn-cs"/>
              </a:rPr>
              <a:t>理解命题“选择题主观化、材料题自主化”</a:t>
            </a:r>
            <a:endParaRPr kumimoji="0" lang="en-US" altLang="zh-CN" sz="2800" b="1" i="0" u="none" strike="noStrike" kern="1200" cap="none" spc="0" normalizeH="0" baseline="0" noProof="0" dirty="0">
              <a:ln>
                <a:noFill/>
              </a:ln>
              <a:solidFill>
                <a:schemeClr val="accent6"/>
              </a:solidFill>
              <a:effectLst/>
              <a:uLnTx/>
              <a:uFillTx/>
              <a:latin typeface="+mn-ea"/>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None/>
              <a:defRPr/>
            </a:pPr>
            <a:r>
              <a:rPr kumimoji="0" lang="en-US" altLang="zh-CN" sz="2800" b="1" i="0" u="none" strike="noStrike" kern="1200" cap="none" spc="0" normalizeH="0" baseline="0" noProof="0" dirty="0">
                <a:ln>
                  <a:noFill/>
                </a:ln>
                <a:solidFill>
                  <a:schemeClr val="accent6"/>
                </a:solidFill>
                <a:effectLst/>
                <a:uLnTx/>
                <a:uFillTx/>
                <a:latin typeface="+mn-ea"/>
                <a:ea typeface="+mn-ea"/>
                <a:cs typeface="+mn-cs"/>
              </a:rPr>
              <a:t> </a:t>
            </a:r>
            <a:r>
              <a:rPr kumimoji="0" lang="en-US" altLang="zh-CN" sz="2800" b="1" i="0" u="none" strike="noStrike" kern="1200" cap="none" spc="0" normalizeH="0" baseline="0" noProof="0" dirty="0" smtClean="0">
                <a:ln>
                  <a:noFill/>
                </a:ln>
                <a:solidFill>
                  <a:schemeClr val="accent6"/>
                </a:solidFill>
                <a:effectLst/>
                <a:uLnTx/>
                <a:uFillTx/>
                <a:latin typeface="+mn-ea"/>
                <a:ea typeface="+mn-ea"/>
                <a:cs typeface="+mn-cs"/>
              </a:rPr>
              <a:t>   </a:t>
            </a:r>
            <a:r>
              <a:rPr kumimoji="0" lang="en-US" altLang="zh-CN" sz="2800" b="1" i="0" u="none" strike="noStrike" kern="1200" cap="none" spc="0" normalizeH="0" baseline="0" noProof="0" dirty="0" smtClean="0">
                <a:ln>
                  <a:noFill/>
                </a:ln>
                <a:solidFill>
                  <a:schemeClr val="accent6"/>
                </a:solidFill>
                <a:effectLst/>
                <a:uLnTx/>
                <a:uFillTx/>
                <a:latin typeface="+mn-ea"/>
                <a:ea typeface="宋体" panose="02010600030101010101" pitchFamily="2" charset="-122"/>
                <a:cs typeface="+mn-cs"/>
              </a:rPr>
              <a:t>3</a:t>
            </a:r>
            <a:r>
              <a:rPr kumimoji="0" lang="en-US" altLang="zh-CN" sz="2800" b="1" i="0" u="none" strike="noStrike" kern="1200" cap="none" spc="0" normalizeH="0" baseline="0" noProof="0" dirty="0">
                <a:ln>
                  <a:noFill/>
                </a:ln>
                <a:solidFill>
                  <a:schemeClr val="accent6"/>
                </a:solidFill>
                <a:effectLst/>
                <a:uLnTx/>
                <a:uFillTx/>
                <a:latin typeface="+mn-ea"/>
                <a:ea typeface="宋体" panose="02010600030101010101" pitchFamily="2" charset="-122"/>
                <a:cs typeface="+mn-cs"/>
              </a:rPr>
              <a:t>.</a:t>
            </a:r>
            <a:r>
              <a:rPr kumimoji="0" lang="zh-CN" altLang="en-US" sz="2800" b="1" i="0" u="none" strike="noStrike" kern="1200" cap="none" spc="0" normalizeH="0" baseline="0" noProof="0" dirty="0">
                <a:ln>
                  <a:noFill/>
                </a:ln>
                <a:solidFill>
                  <a:schemeClr val="accent6"/>
                </a:solidFill>
                <a:effectLst/>
                <a:uLnTx/>
                <a:uFillTx/>
                <a:latin typeface="+mn-ea"/>
                <a:ea typeface="宋体" panose="02010600030101010101" pitchFamily="2" charset="-122"/>
                <a:cs typeface="+mn-cs"/>
              </a:rPr>
              <a:t>把握备考“关键概念、重要时段、关联话题”</a:t>
            </a:r>
            <a:endParaRPr kumimoji="0" lang="en-US" altLang="zh-CN" sz="3600" b="1" i="0" u="none" strike="noStrike" kern="1200" cap="none" spc="0" normalizeH="0" baseline="0" noProof="0" dirty="0">
              <a:ln>
                <a:noFill/>
              </a:ln>
              <a:solidFill>
                <a:schemeClr val="tx1"/>
              </a:solidFill>
              <a:effectLst/>
              <a:uLnTx/>
              <a:uFillTx/>
              <a:latin typeface="Arial" panose="020B0604020202020204" pitchFamily="34" charset="0"/>
              <a:ea typeface="黑体" panose="02010609060101010101" pitchFamily="49" charset="-122"/>
              <a:cs typeface="+mn-cs"/>
            </a:endParaRPr>
          </a:p>
          <a:p>
            <a:pPr marL="342900" marR="0" lvl="0" indent="-342900" algn="l" defTabSz="914400" rtl="0" eaLnBrk="1" fontAlgn="base" latinLnBrk="0" hangingPunct="1">
              <a:lnSpc>
                <a:spcPct val="100000"/>
              </a:lnSpc>
              <a:spcBef>
                <a:spcPct val="20000"/>
              </a:spcBef>
              <a:spcAft>
                <a:spcPct val="0"/>
              </a:spcAft>
              <a:buClrTx/>
              <a:buSzTx/>
              <a:buFontTx/>
              <a:buNone/>
              <a:defRPr/>
            </a:pPr>
            <a:r>
              <a:rPr kumimoji="0" lang="en-US" altLang="zh-CN" sz="3600" b="1" i="0" u="none" strike="noStrike" kern="1200" cap="none" spc="0" normalizeH="0" baseline="0" noProof="0" dirty="0">
                <a:ln>
                  <a:noFill/>
                </a:ln>
                <a:solidFill>
                  <a:schemeClr val="tx1"/>
                </a:solidFill>
                <a:effectLst/>
                <a:uLnTx/>
                <a:uFillTx/>
                <a:latin typeface="Arial" panose="020B0604020202020204" pitchFamily="34" charset="0"/>
                <a:ea typeface="黑体" panose="02010609060101010101" pitchFamily="49" charset="-122"/>
                <a:cs typeface="+mn-cs"/>
              </a:rPr>
              <a:t> </a:t>
            </a:r>
            <a:endParaRPr kumimoji="0" lang="en-US" altLang="zh-CN" sz="3600" b="1" i="0" u="none" strike="noStrike" kern="1200" cap="none" spc="0" normalizeH="0" baseline="0" noProof="0" dirty="0">
              <a:ln>
                <a:noFill/>
              </a:ln>
              <a:solidFill>
                <a:schemeClr val="tx1"/>
              </a:solidFill>
              <a:effectLst/>
              <a:uLnTx/>
              <a:uFillTx/>
              <a:latin typeface="Arial" panose="020B0604020202020204" pitchFamily="34" charset="0"/>
              <a:ea typeface="黑体" panose="02010609060101010101" pitchFamily="49" charset="-122"/>
              <a:cs typeface="+mn-cs"/>
            </a:endParaRPr>
          </a:p>
          <a:p>
            <a:pPr marL="342900" marR="0" lvl="0" indent="-342900" algn="l" defTabSz="914400" rtl="0" eaLnBrk="1" fontAlgn="base" latinLnBrk="0" hangingPunct="1">
              <a:lnSpc>
                <a:spcPct val="100000"/>
              </a:lnSpc>
              <a:spcBef>
                <a:spcPct val="20000"/>
              </a:spcBef>
              <a:spcAft>
                <a:spcPct val="0"/>
              </a:spcAft>
              <a:buClrTx/>
              <a:buSzTx/>
              <a:buFontTx/>
              <a:buNone/>
              <a:defRPr/>
            </a:pPr>
            <a:endParaRPr kumimoji="0" lang="en-US" altLang="zh-CN" sz="3600" b="1" i="0" u="none" strike="noStrike" kern="1200" cap="none" spc="0" normalizeH="0" baseline="0" noProof="0" dirty="0">
              <a:ln>
                <a:noFill/>
              </a:ln>
              <a:solidFill>
                <a:schemeClr val="tx1"/>
              </a:solidFill>
              <a:effectLst/>
              <a:uLnTx/>
              <a:uFillTx/>
              <a:latin typeface="Arial" panose="020B0604020202020204" pitchFamily="34" charset="0"/>
              <a:ea typeface="黑体" panose="02010609060101010101" pitchFamily="49" charset="-122"/>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hasCustomPrompt="1"/>
          </p:nvPr>
        </p:nvSpPr>
        <p:spPr>
          <a:xfrm>
            <a:off x="539750" y="2133600"/>
            <a:ext cx="8229600" cy="4525963"/>
          </a:xfrm>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3200" b="0" i="0" u="none" strike="noStrike" kern="1200" cap="none" spc="0" normalizeH="0" baseline="0" noProof="0" dirty="0" smtClean="0">
                <a:ln>
                  <a:noFill/>
                </a:ln>
                <a:solidFill>
                  <a:schemeClr val="tx1"/>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新中国时期</a:t>
            </a:r>
            <a:endPar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1.</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社会主义计划经济体制的建立及初期的工业化</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2.50</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年代中苏关系对中国社会发展的影响</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3.</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中美关系正常化及外交僵局的打破</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4.</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从计划经济体制向市场经济体制的转型</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endParaRPr kumimoji="0" lang="zh-CN" altLang="en-US"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hasCustomPrompt="1"/>
          </p:nvPr>
        </p:nvSpPr>
        <p:spPr>
          <a:xfrm>
            <a:off x="468313" y="692150"/>
            <a:ext cx="8229600" cy="4525963"/>
          </a:xfrm>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zh-CN" altLang="zh-CN"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altLang="zh-CN" sz="3200" b="0" i="0" u="none" strike="noStrike" kern="1200" cap="none" spc="0" normalizeH="0" baseline="0" noProof="0" dirty="0" smtClean="0">
                <a:ln>
                  <a:noFill/>
                </a:ln>
                <a:solidFill>
                  <a:schemeClr val="tx1"/>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世界</a:t>
            </a:r>
            <a:r>
              <a:rPr kumimoji="0" lang="zh-CN" altLang="en-US" sz="2400" b="1" i="0" u="none" strike="noStrike" kern="1200" cap="none" spc="0" normalizeH="0" baseline="0" noProof="0" dirty="0" smtClean="0">
                <a:ln>
                  <a:noFill/>
                </a:ln>
                <a:solidFill>
                  <a:schemeClr val="accent6"/>
                </a:solidFill>
                <a:effectLst/>
                <a:uLnTx/>
                <a:uFillTx/>
                <a:latin typeface="+mn-lt"/>
                <a:ea typeface="+mn-ea"/>
                <a:cs typeface="+mn-cs"/>
              </a:rPr>
              <a:t>历史</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部分</a:t>
            </a:r>
            <a:endPar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1.</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古希腊民主政治的利弊</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2.</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罗马法的契约精神及其历史意义</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3.</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文艺复兴与人性的觉醒</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4.</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宗教改革与民族国家</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5.</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新航路开辟与世界市场</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6.</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英国君主立宪政体的确立和完善</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7.</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美国总统共和制的确立及行政权力的扩张</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8.</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两次工业革命的影响</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9.</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罗斯福新政与国家干预主义</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10.</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战后资本主义国家的经济繁荣、危机与改革</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11.</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美苏的政治、经济、文化冷战与第三世界的崛起</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12.</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苏联社会主义建设道路的探索</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endParaRPr kumimoji="0" lang="zh-CN" altLang="en-US" sz="2400" b="1" i="0" u="none" strike="noStrike" kern="1200" cap="none" spc="0" normalizeH="0" baseline="0" noProof="0" dirty="0">
              <a:ln>
                <a:noFill/>
              </a:ln>
              <a:solidFill>
                <a:schemeClr val="accent6"/>
              </a:solidFill>
              <a:effectLst/>
              <a:uLnTx/>
              <a:uFillTx/>
              <a:latin typeface="+mn-ea"/>
              <a:ea typeface="+mn-ea"/>
              <a:cs typeface="+mn-cs"/>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hasCustomPrompt="1"/>
          </p:nvPr>
        </p:nvSpPr>
        <p:spPr>
          <a:xfrm>
            <a:off x="539750" y="1341438"/>
            <a:ext cx="8229600" cy="1727200"/>
          </a:xfrm>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zh-CN" altLang="en-US" sz="2400" b="1" i="0" u="none" strike="noStrike" kern="1200" cap="none" spc="0" normalizeH="0" baseline="0" noProof="0" dirty="0" smtClean="0">
                <a:ln>
                  <a:noFill/>
                </a:ln>
                <a:solidFill>
                  <a:schemeClr val="accent6"/>
                </a:solidFill>
                <a:effectLst/>
                <a:uLnTx/>
                <a:uFillTx/>
                <a:latin typeface="+mn-ea"/>
                <a:ea typeface="+mn-ea"/>
                <a:cs typeface="+mn-cs"/>
              </a:rPr>
              <a:t>重点专题例举</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专题一</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中国古代官僚行政中枢组织及其演变</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endParaRPr kumimoji="0" lang="zh-CN" altLang="en-US" sz="3200" b="0" i="0" u="none" strike="noStrike" kern="1200" cap="none" spc="0" normalizeH="0" baseline="0" noProof="0" dirty="0">
              <a:ln>
                <a:noFill/>
              </a:ln>
              <a:solidFill>
                <a:schemeClr val="tx1"/>
              </a:solidFill>
              <a:effectLst/>
              <a:uLnTx/>
              <a:uFillTx/>
              <a:latin typeface="+mn-lt"/>
              <a:ea typeface="+mn-ea"/>
              <a:cs typeface="+mn-cs"/>
            </a:endParaRPr>
          </a:p>
        </p:txBody>
      </p:sp>
      <p:graphicFrame>
        <p:nvGraphicFramePr>
          <p:cNvPr id="4" name="表格 3"/>
          <p:cNvGraphicFramePr>
            <a:graphicFrameLocks noGrp="1"/>
          </p:cNvGraphicFramePr>
          <p:nvPr/>
        </p:nvGraphicFramePr>
        <p:xfrm>
          <a:off x="395288" y="2997200"/>
          <a:ext cx="8569325" cy="3336925"/>
        </p:xfrm>
        <a:graphic>
          <a:graphicData uri="http://schemas.openxmlformats.org/drawingml/2006/table">
            <a:tbl>
              <a:tblPr/>
              <a:tblGrid>
                <a:gridCol w="1543463"/>
                <a:gridCol w="1696897"/>
                <a:gridCol w="5328592"/>
              </a:tblGrid>
              <a:tr h="1645897">
                <a:tc gridSpan="3">
                  <a:txBody>
                    <a:bodyPr/>
                    <a:lstStyle/>
                    <a:p>
                      <a:pPr algn="l">
                        <a:lnSpc>
                          <a:spcPct val="120000"/>
                        </a:lnSpc>
                        <a:spcAft>
                          <a:spcPts val="0"/>
                        </a:spcAft>
                      </a:pPr>
                      <a:r>
                        <a:rPr lang="en-US" sz="2000" b="1" kern="100" dirty="0">
                          <a:solidFill>
                            <a:schemeClr val="accent6"/>
                          </a:solidFill>
                          <a:latin typeface="+mn-ea"/>
                          <a:ea typeface="+mn-ea"/>
                          <a:cs typeface="Times New Roman" panose="02020603050405020304"/>
                        </a:rPr>
                        <a:t>(2017</a:t>
                      </a:r>
                      <a:r>
                        <a:rPr lang="zh-CN" sz="2000" b="1" kern="100" dirty="0">
                          <a:solidFill>
                            <a:schemeClr val="accent6"/>
                          </a:solidFill>
                          <a:latin typeface="+mn-ea"/>
                          <a:ea typeface="+mn-ea"/>
                          <a:cs typeface="Times New Roman" panose="02020603050405020304"/>
                        </a:rPr>
                        <a:t>新课标卷Ⅱ</a:t>
                      </a:r>
                      <a:r>
                        <a:rPr lang="en-US" sz="2000" b="1" kern="100" dirty="0">
                          <a:solidFill>
                            <a:schemeClr val="accent6"/>
                          </a:solidFill>
                          <a:latin typeface="+mn-ea"/>
                          <a:ea typeface="+mn-ea"/>
                          <a:cs typeface="Times New Roman" panose="02020603050405020304"/>
                        </a:rPr>
                        <a:t>) </a:t>
                      </a:r>
                      <a:r>
                        <a:rPr lang="zh-CN" sz="2000" b="1" kern="100" dirty="0">
                          <a:solidFill>
                            <a:schemeClr val="accent6"/>
                          </a:solidFill>
                          <a:latin typeface="+mn-ea"/>
                          <a:ea typeface="+mn-ea"/>
                          <a:cs typeface="Times New Roman" panose="02020603050405020304"/>
                        </a:rPr>
                        <a:t>明初朱元璋严禁宦官读书识字，但中后期宦官读书识字逐渐制度化，士大夫甚至有针对性地编纂适合宦官学习的读本。由此可以推知，明代中后期</a:t>
                      </a:r>
                      <a:endParaRPr lang="zh-CN" sz="2000" b="1" kern="100" dirty="0">
                        <a:solidFill>
                          <a:schemeClr val="accent6"/>
                        </a:solidFill>
                        <a:latin typeface="+mn-ea"/>
                        <a:ea typeface="+mn-ea"/>
                        <a:cs typeface="Times New Roman" panose="02020603050405020304"/>
                      </a:endParaRPr>
                    </a:p>
                    <a:p>
                      <a:pPr algn="l">
                        <a:lnSpc>
                          <a:spcPct val="120000"/>
                        </a:lnSpc>
                        <a:spcAft>
                          <a:spcPts val="0"/>
                        </a:spcAft>
                      </a:pPr>
                      <a:r>
                        <a:rPr lang="en-US" sz="2000" b="1" kern="100" dirty="0" smtClean="0">
                          <a:solidFill>
                            <a:schemeClr val="accent6"/>
                          </a:solidFill>
                          <a:latin typeface="+mn-ea"/>
                          <a:ea typeface="+mn-ea"/>
                          <a:cs typeface="Times New Roman" panose="02020603050405020304"/>
                        </a:rPr>
                        <a:t>       A</a:t>
                      </a:r>
                      <a:r>
                        <a:rPr lang="zh-CN" sz="2000" b="1" kern="100" dirty="0">
                          <a:solidFill>
                            <a:schemeClr val="accent6"/>
                          </a:solidFill>
                          <a:latin typeface="+mn-ea"/>
                          <a:ea typeface="+mn-ea"/>
                          <a:cs typeface="Times New Roman" panose="02020603050405020304"/>
                        </a:rPr>
                        <a:t>．中枢决策过程发生异变</a:t>
                      </a:r>
                      <a:r>
                        <a:rPr lang="en-US" sz="2000" b="1" kern="100" dirty="0">
                          <a:solidFill>
                            <a:schemeClr val="accent6"/>
                          </a:solidFill>
                          <a:latin typeface="+mn-ea"/>
                          <a:ea typeface="+mn-ea"/>
                          <a:cs typeface="Times New Roman" panose="02020603050405020304"/>
                        </a:rPr>
                        <a:t>        B</a:t>
                      </a:r>
                      <a:r>
                        <a:rPr lang="zh-CN" sz="2000" b="1" kern="100" dirty="0">
                          <a:solidFill>
                            <a:schemeClr val="accent6"/>
                          </a:solidFill>
                          <a:latin typeface="+mn-ea"/>
                          <a:ea typeface="+mn-ea"/>
                          <a:cs typeface="Times New Roman" panose="02020603050405020304"/>
                        </a:rPr>
                        <a:t>．皇帝权力日趋衰落</a:t>
                      </a:r>
                      <a:endParaRPr lang="zh-CN" sz="2000" b="1" kern="100" dirty="0">
                        <a:solidFill>
                          <a:schemeClr val="accent6"/>
                        </a:solidFill>
                        <a:latin typeface="+mn-ea"/>
                        <a:ea typeface="+mn-ea"/>
                        <a:cs typeface="Times New Roman" panose="02020603050405020304"/>
                      </a:endParaRPr>
                    </a:p>
                    <a:p>
                      <a:pPr algn="l">
                        <a:lnSpc>
                          <a:spcPct val="120000"/>
                        </a:lnSpc>
                        <a:spcAft>
                          <a:spcPts val="0"/>
                        </a:spcAft>
                      </a:pPr>
                      <a:r>
                        <a:rPr lang="en-US" sz="2000" b="1" kern="100" dirty="0" smtClean="0">
                          <a:solidFill>
                            <a:schemeClr val="accent6"/>
                          </a:solidFill>
                          <a:latin typeface="+mn-ea"/>
                          <a:ea typeface="+mn-ea"/>
                          <a:cs typeface="Times New Roman" panose="02020603050405020304"/>
                        </a:rPr>
                        <a:t>       C</a:t>
                      </a:r>
                      <a:r>
                        <a:rPr lang="zh-CN" sz="2000" b="1" kern="100" dirty="0">
                          <a:solidFill>
                            <a:schemeClr val="accent6"/>
                          </a:solidFill>
                          <a:latin typeface="+mn-ea"/>
                          <a:ea typeface="+mn-ea"/>
                          <a:cs typeface="Times New Roman" panose="02020603050405020304"/>
                        </a:rPr>
                        <a:t>．内阁议政功能已经丧失</a:t>
                      </a:r>
                      <a:r>
                        <a:rPr lang="en-US" sz="2000" b="1" kern="100" dirty="0">
                          <a:solidFill>
                            <a:schemeClr val="accent6"/>
                          </a:solidFill>
                          <a:latin typeface="+mn-ea"/>
                          <a:ea typeface="+mn-ea"/>
                          <a:cs typeface="Times New Roman" panose="02020603050405020304"/>
                        </a:rPr>
                        <a:t>        D</a:t>
                      </a:r>
                      <a:r>
                        <a:rPr lang="zh-CN" sz="2000" b="1" kern="100" dirty="0">
                          <a:solidFill>
                            <a:schemeClr val="accent6"/>
                          </a:solidFill>
                          <a:latin typeface="+mn-ea"/>
                          <a:ea typeface="+mn-ea"/>
                          <a:cs typeface="Times New Roman" panose="02020603050405020304"/>
                        </a:rPr>
                        <a:t>．宦官掌握决策权力</a:t>
                      </a:r>
                      <a:endParaRPr lang="zh-CN" sz="2000" b="1" kern="100" dirty="0">
                        <a:solidFill>
                          <a:schemeClr val="accent6"/>
                        </a:solidFill>
                        <a:latin typeface="+mn-ea"/>
                        <a:ea typeface="+mn-ea"/>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cPr/>
                </a:tc>
                <a:tc hMerge="1">
                  <a:tcPr/>
                </a:tc>
              </a:tr>
              <a:tr h="411474">
                <a:tc>
                  <a:txBody>
                    <a:bodyPr/>
                    <a:lstStyle/>
                    <a:p>
                      <a:pPr algn="ctr">
                        <a:lnSpc>
                          <a:spcPct val="120000"/>
                        </a:lnSpc>
                        <a:spcAft>
                          <a:spcPts val="0"/>
                        </a:spcAft>
                      </a:pPr>
                      <a:r>
                        <a:rPr lang="zh-CN" sz="2000" b="1" kern="100" dirty="0">
                          <a:solidFill>
                            <a:schemeClr val="accent6"/>
                          </a:solidFill>
                          <a:latin typeface="+mn-ea"/>
                          <a:ea typeface="+mn-ea"/>
                          <a:cs typeface="Times New Roman" panose="02020603050405020304"/>
                        </a:rPr>
                        <a:t>教材立足点</a:t>
                      </a:r>
                      <a:endParaRPr lang="zh-CN" sz="2000" b="1" kern="100" dirty="0">
                        <a:solidFill>
                          <a:schemeClr val="accent6"/>
                        </a:solidFill>
                        <a:latin typeface="+mn-ea"/>
                        <a:ea typeface="+mn-ea"/>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0000"/>
                        </a:lnSpc>
                        <a:spcAft>
                          <a:spcPts val="0"/>
                        </a:spcAft>
                      </a:pPr>
                      <a:r>
                        <a:rPr lang="zh-CN" sz="2000" b="1" kern="100" dirty="0">
                          <a:solidFill>
                            <a:schemeClr val="accent6"/>
                          </a:solidFill>
                          <a:latin typeface="+mn-ea"/>
                          <a:ea typeface="+mn-ea"/>
                          <a:cs typeface="Times New Roman" panose="02020603050405020304"/>
                        </a:rPr>
                        <a:t>试题考察点</a:t>
                      </a:r>
                      <a:endParaRPr lang="zh-CN" sz="2000" b="1" kern="100" dirty="0">
                        <a:solidFill>
                          <a:schemeClr val="accent6"/>
                        </a:solidFill>
                        <a:latin typeface="+mn-ea"/>
                        <a:ea typeface="+mn-ea"/>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990600" algn="ctr">
                        <a:lnSpc>
                          <a:spcPct val="120000"/>
                        </a:lnSpc>
                        <a:spcAft>
                          <a:spcPts val="0"/>
                        </a:spcAft>
                      </a:pPr>
                      <a:r>
                        <a:rPr lang="zh-CN" sz="2000" b="1" kern="100" dirty="0">
                          <a:solidFill>
                            <a:schemeClr val="accent6"/>
                          </a:solidFill>
                          <a:latin typeface="+mn-ea"/>
                          <a:ea typeface="+mn-ea"/>
                          <a:cs typeface="Times New Roman" panose="02020603050405020304"/>
                        </a:rPr>
                        <a:t>命题思路</a:t>
                      </a:r>
                      <a:endParaRPr lang="zh-CN" sz="2000" b="1" kern="100" dirty="0">
                        <a:solidFill>
                          <a:schemeClr val="accent6"/>
                        </a:solidFill>
                        <a:latin typeface="+mn-ea"/>
                        <a:ea typeface="+mn-ea"/>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22949">
                <a:tc>
                  <a:txBody>
                    <a:bodyPr/>
                    <a:lstStyle/>
                    <a:p>
                      <a:pPr algn="ctr">
                        <a:lnSpc>
                          <a:spcPct val="120000"/>
                        </a:lnSpc>
                        <a:spcAft>
                          <a:spcPts val="0"/>
                        </a:spcAft>
                      </a:pPr>
                      <a:r>
                        <a:rPr lang="zh-CN" sz="2000" b="1" kern="100" dirty="0" smtClean="0">
                          <a:solidFill>
                            <a:schemeClr val="accent6"/>
                          </a:solidFill>
                          <a:latin typeface="+mn-ea"/>
                          <a:ea typeface="+mn-ea"/>
                          <a:cs typeface="Times New Roman" panose="02020603050405020304"/>
                        </a:rPr>
                        <a:t>内阁地位</a:t>
                      </a:r>
                      <a:r>
                        <a:rPr lang="zh-CN" sz="2000" b="1" kern="100" dirty="0">
                          <a:solidFill>
                            <a:schemeClr val="accent6"/>
                          </a:solidFill>
                          <a:latin typeface="+mn-ea"/>
                          <a:ea typeface="+mn-ea"/>
                          <a:cs typeface="Times New Roman" panose="02020603050405020304"/>
                        </a:rPr>
                        <a:t>演变和票拟权 </a:t>
                      </a:r>
                      <a:endParaRPr lang="zh-CN" sz="2000" b="1" kern="100" dirty="0">
                        <a:solidFill>
                          <a:schemeClr val="accent6"/>
                        </a:solidFill>
                        <a:latin typeface="+mn-ea"/>
                        <a:ea typeface="+mn-ea"/>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0000"/>
                        </a:lnSpc>
                        <a:spcAft>
                          <a:spcPts val="0"/>
                        </a:spcAft>
                      </a:pPr>
                      <a:r>
                        <a:rPr lang="zh-CN" sz="2000" b="1" kern="100" dirty="0">
                          <a:solidFill>
                            <a:schemeClr val="accent6"/>
                          </a:solidFill>
                          <a:latin typeface="+mn-ea"/>
                          <a:ea typeface="+mn-ea"/>
                          <a:cs typeface="Times New Roman" panose="02020603050405020304"/>
                        </a:rPr>
                        <a:t>内阁地位下降与宦官专权 </a:t>
                      </a:r>
                      <a:endParaRPr lang="zh-CN" sz="2000" b="1" kern="100" dirty="0">
                        <a:solidFill>
                          <a:schemeClr val="accent6"/>
                        </a:solidFill>
                        <a:latin typeface="+mn-ea"/>
                        <a:ea typeface="+mn-ea"/>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0000"/>
                        </a:lnSpc>
                        <a:spcAft>
                          <a:spcPts val="0"/>
                        </a:spcAft>
                      </a:pPr>
                      <a:r>
                        <a:rPr lang="zh-CN" sz="2000" b="1" kern="100" dirty="0">
                          <a:solidFill>
                            <a:schemeClr val="accent6"/>
                          </a:solidFill>
                          <a:latin typeface="+mn-ea"/>
                          <a:ea typeface="+mn-ea"/>
                          <a:cs typeface="Times New Roman" panose="02020603050405020304"/>
                        </a:rPr>
                        <a:t>对教材的拓展延伸，教材讲述内阁之“兴”，试题考查内阁之“衰”； 教材讲君主专制制度的强化，试题考察制度的</a:t>
                      </a:r>
                      <a:r>
                        <a:rPr lang="zh-CN" sz="2000" b="1" kern="100" dirty="0" smtClean="0">
                          <a:solidFill>
                            <a:schemeClr val="accent6"/>
                          </a:solidFill>
                          <a:latin typeface="+mn-ea"/>
                          <a:ea typeface="+mn-ea"/>
                          <a:cs typeface="Times New Roman" panose="02020603050405020304"/>
                        </a:rPr>
                        <a:t>变异 </a:t>
                      </a:r>
                      <a:endParaRPr lang="zh-CN" sz="2000" b="1" kern="100" dirty="0">
                        <a:solidFill>
                          <a:schemeClr val="accent6"/>
                        </a:solidFill>
                        <a:latin typeface="+mn-ea"/>
                        <a:ea typeface="+mn-ea"/>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hasCustomPrompt="1"/>
          </p:nvPr>
        </p:nvSpPr>
        <p:spPr>
          <a:xfrm>
            <a:off x="287338" y="1341438"/>
            <a:ext cx="8856663" cy="4525963"/>
          </a:xfrm>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问题提出：</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中国古代官僚行政中枢组织及其演变呈现怎样的特点？</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zh-CN" altLang="en-US" sz="2400" b="1" i="0" u="none" strike="noStrike" kern="1200" cap="none" spc="0" normalizeH="0" baseline="0" noProof="0" dirty="0" smtClean="0">
                <a:ln>
                  <a:noFill/>
                </a:ln>
                <a:solidFill>
                  <a:schemeClr val="accent6"/>
                </a:solidFill>
                <a:effectLst/>
                <a:uLnTx/>
                <a:uFillTx/>
                <a:latin typeface="+mn-ea"/>
                <a:ea typeface="+mn-ea"/>
                <a:cs typeface="+mn-cs"/>
              </a:rPr>
              <a:t>     一是</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“尊君抑相”是恒久不变的大方向</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在此大方向上，如何“抑相”是高考考查的重点：</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秦汉递而代之、唐宋分而治之、明清取而代之。</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en-US" sz="2400" b="1" i="0" u="none" strike="noStrike" kern="1200" cap="none" spc="0" normalizeH="0" baseline="0" noProof="0" dirty="0" smtClean="0">
                <a:ln>
                  <a:noFill/>
                </a:ln>
                <a:solidFill>
                  <a:schemeClr val="accent6"/>
                </a:solidFill>
                <a:effectLst/>
                <a:uLnTx/>
                <a:uFillTx/>
                <a:latin typeface="+mn-ea"/>
                <a:ea typeface="+mn-ea"/>
                <a:cs typeface="+mn-cs"/>
              </a:rPr>
              <a:t>二是</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“分权制衡”是恒久不变的大原则</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在此大原则下，如何“分权”是高考考查的重点：</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秦汉是新旧朝廷中枢之间的分权，唐是行政分权，宋是文</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武分权，明清是新朝廷中枢取代旧朝廷中枢与六部分权。</a:t>
            </a:r>
            <a:endParaRPr kumimoji="0" lang="zh-CN" altLang="zh-CN" sz="2400" b="1" i="0" u="none" strike="noStrike" kern="1200" cap="none" spc="0" normalizeH="0" baseline="0" noProof="0" dirty="0">
              <a:ln>
                <a:noFill/>
              </a:ln>
              <a:solidFill>
                <a:schemeClr val="accent6"/>
              </a:solidFill>
              <a:effectLst/>
              <a:uLnTx/>
              <a:uFillTx/>
              <a:latin typeface="+mn-ea"/>
              <a:ea typeface="+mn-ea"/>
              <a:cs typeface="+mn-cs"/>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4034" name="内容占位符 2"/>
          <p:cNvSpPr>
            <a:spLocks noGrp="1"/>
          </p:cNvSpPr>
          <p:nvPr>
            <p:ph idx="1" hasCustomPrompt="1"/>
          </p:nvPr>
        </p:nvSpPr>
        <p:spPr>
          <a:xfrm>
            <a:off x="827088" y="908050"/>
            <a:ext cx="8507413" cy="4065588"/>
          </a:xfrm>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zh-CN" altLang="en-US" sz="2400" b="1" i="0" u="none" strike="noStrike" kern="1200" cap="none" spc="0" normalizeH="0" baseline="0" noProof="0" dirty="0" smtClean="0">
                <a:ln>
                  <a:noFill/>
                </a:ln>
                <a:solidFill>
                  <a:schemeClr val="accent6"/>
                </a:solidFill>
                <a:effectLst/>
                <a:uLnTx/>
                <a:uFillTx/>
                <a:latin typeface="+mn-ea"/>
                <a:ea typeface="+mn-ea"/>
                <a:cs typeface="+mn-cs"/>
              </a:rPr>
              <a:t>专题整理：</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秦汉—魏晋朝廷行政中枢的演变</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0"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秦和西汉朝廷行政中枢以丞相为核心</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汉武帝牵制削弱相权的措施与中朝崛起</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东汉时期的尚书台统领朝政</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魏晋时期尚书、中书、门下三省递代为中枢</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中唐时期三省六部制的削弱</a:t>
            </a:r>
            <a:r>
              <a:rPr kumimoji="0" lang="zh-CN" altLang="en-US" sz="2400" b="1" i="0" u="none" strike="noStrike" kern="1200" cap="none" spc="0" normalizeH="0" baseline="0" noProof="0" dirty="0" smtClean="0">
                <a:ln>
                  <a:noFill/>
                </a:ln>
                <a:solidFill>
                  <a:schemeClr val="accent6"/>
                </a:solidFill>
                <a:effectLst/>
                <a:uLnTx/>
                <a:uFillTx/>
                <a:latin typeface="+mn-ea"/>
                <a:ea typeface="+mn-ea"/>
                <a:cs typeface="+mn-cs"/>
              </a:rPr>
              <a:t>：</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0"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节度使“ 出将入相”导致朝政紊乱</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下级官员参预政事导致宰臣流动性大导致相权削弱</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经济专使直接削弱了尚书六部的行政职能</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宦官专权瓦解了三省制度的组织原则</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6082" name="内容占位符 2"/>
          <p:cNvSpPr>
            <a:spLocks noGrp="1"/>
          </p:cNvSpPr>
          <p:nvPr>
            <p:ph idx="1" hasCustomPrompt="1"/>
          </p:nvPr>
        </p:nvSpPr>
        <p:spPr>
          <a:xfrm>
            <a:off x="395288" y="2205038"/>
            <a:ext cx="8748713" cy="4525963"/>
          </a:xfrm>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明代内阁制度的演变</a:t>
            </a:r>
            <a:r>
              <a:rPr kumimoji="0" lang="zh-CN" altLang="en-US" sz="2400" b="1" i="0" u="none" strike="noStrike" kern="1200" cap="none" spc="0" normalizeH="0" baseline="0" noProof="0" dirty="0" smtClean="0">
                <a:ln>
                  <a:noFill/>
                </a:ln>
                <a:solidFill>
                  <a:schemeClr val="accent6"/>
                </a:solidFill>
                <a:effectLst/>
                <a:uLnTx/>
                <a:uFillTx/>
                <a:latin typeface="+mn-ea"/>
                <a:ea typeface="+mn-ea"/>
                <a:cs typeface="+mn-cs"/>
              </a:rPr>
              <a:t>：</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朱元璋为强化皇帝专制废除中书省</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设殿阁大学士协助处理政务</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明成祖设内阁</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但内阁权力不大</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官员品级低</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明洪熙时，内阁权力不断加重，逐渐成为国家的正式机构</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嘉靖和隆庆年间，内阁权力进入顶峰</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地位超过了六部</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万历早期内阁权力达到极盛</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万历后逐渐依附于宦官</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endParaRPr kumimoji="0" lang="zh-CN" altLang="zh-CN" sz="2400" b="1"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endParaRPr kumimoji="0" lang="zh-CN" altLang="en-US" sz="3200" b="1"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Tx/>
              <a:buChar char="•"/>
              <a:defRPr/>
            </a:pPr>
            <a:endParaRPr kumimoji="0" lang="zh-CN" altLang="en-US" sz="32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hasCustomPrompt="1"/>
          </p:nvPr>
        </p:nvSpPr>
        <p:spPr>
          <a:xfrm>
            <a:off x="323850" y="1196975"/>
            <a:ext cx="8640763" cy="4525963"/>
          </a:xfrm>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zh-CN" altLang="zh-CN" sz="2800" b="1" i="0" u="none" strike="noStrike" kern="1200" cap="none" spc="0" normalizeH="0" baseline="0" noProof="0" dirty="0" smtClean="0">
                <a:ln>
                  <a:noFill/>
                </a:ln>
                <a:solidFill>
                  <a:schemeClr val="tx1"/>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思维拓展</a:t>
            </a:r>
            <a:r>
              <a:rPr kumimoji="0" lang="zh-CN" altLang="en-US" sz="2400" b="1" i="0" u="none" strike="noStrike" kern="1200" cap="none" spc="0" normalizeH="0" baseline="0" noProof="0" dirty="0" smtClean="0">
                <a:ln>
                  <a:noFill/>
                </a:ln>
                <a:solidFill>
                  <a:schemeClr val="accent6"/>
                </a:solidFill>
                <a:effectLst/>
                <a:uLnTx/>
                <a:uFillTx/>
                <a:latin typeface="+mn-ea"/>
                <a:ea typeface="+mn-ea"/>
                <a:cs typeface="+mn-cs"/>
              </a:rPr>
              <a:t>：</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endParaRPr kumimoji="0" lang="zh-CN" altLang="zh-CN" sz="2400" b="0"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0"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有研究中国官僚政治的学者认为</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中国古代官僚行政中枢具</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有成熟的</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分权制衡</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特点</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其分权制衡主要有下列四种表现</a:t>
            </a:r>
            <a:r>
              <a:rPr kumimoji="0" lang="zh-CN" altLang="en-US" sz="2400" b="1" i="0" u="none" strike="noStrike" kern="1200" cap="none" spc="0" normalizeH="0" baseline="0" noProof="0" dirty="0" smtClean="0">
                <a:ln>
                  <a:noFill/>
                </a:ln>
                <a:solidFill>
                  <a:schemeClr val="accent6"/>
                </a:solidFill>
                <a:effectLst/>
                <a:uLnTx/>
                <a:uFillTx/>
                <a:latin typeface="+mn-ea"/>
                <a:ea typeface="+mn-ea"/>
                <a:cs typeface="+mn-cs"/>
              </a:rPr>
              <a:t>：</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①新旧朝廷中枢之间的分权；</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②文武分权；</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③同一事权委托不同官员完成；</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④宰相中枢权力分割与六部分权；</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—摘编自李治安 杜家骥著《中国古代官僚政治》 </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以中国古代官僚政治的相关史实为基础，分别举例说明上</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述四种分权制衡方式及其运行机制、利弊。</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0" i="0" u="none" strike="noStrike" kern="1200" cap="none" spc="0" normalizeH="0" baseline="0" noProof="0" dirty="0" smtClean="0">
                <a:ln>
                  <a:noFill/>
                </a:ln>
                <a:solidFill>
                  <a:schemeClr val="tx1"/>
                </a:solidFill>
                <a:effectLst/>
                <a:uLnTx/>
                <a:uFillTx/>
                <a:latin typeface="+mn-ea"/>
                <a:ea typeface="+mn-ea"/>
                <a:cs typeface="+mn-cs"/>
              </a:rPr>
              <a:t> </a:t>
            </a:r>
            <a:endParaRPr kumimoji="0" lang="zh-CN" altLang="zh-CN" sz="2400" b="0" i="0" u="none" strike="noStrike" kern="1200" cap="none" spc="0" normalizeH="0" baseline="0" noProof="0" dirty="0" smtClean="0">
              <a:ln>
                <a:noFill/>
              </a:ln>
              <a:solidFill>
                <a:schemeClr val="tx1"/>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endParaRPr kumimoji="0" lang="zh-CN" altLang="en-US" sz="2400" b="0" i="0" u="none" strike="noStrike" kern="1200" cap="none" spc="0" normalizeH="0" baseline="0" noProof="0" dirty="0">
              <a:ln>
                <a:noFill/>
              </a:ln>
              <a:solidFill>
                <a:schemeClr val="tx1"/>
              </a:solidFill>
              <a:effectLst/>
              <a:uLnTx/>
              <a:uFillTx/>
              <a:latin typeface="+mn-ea"/>
              <a:ea typeface="+mn-ea"/>
              <a:cs typeface="+mn-cs"/>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8130" name="内容占位符 2"/>
          <p:cNvSpPr>
            <a:spLocks noGrp="1"/>
          </p:cNvSpPr>
          <p:nvPr>
            <p:ph idx="1" hasCustomPrompt="1"/>
          </p:nvPr>
        </p:nvSpPr>
        <p:spPr>
          <a:xfrm>
            <a:off x="457200" y="1600200"/>
            <a:ext cx="8229600" cy="604838"/>
          </a:xfrm>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zh-CN" altLang="zh-CN"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altLang="zh-CN" sz="3200" b="0" i="0" u="none" strike="noStrike" kern="1200" cap="none" spc="0" normalizeH="0" baseline="0" noProof="0" dirty="0" smtClean="0">
                <a:ln>
                  <a:noFill/>
                </a:ln>
                <a:solidFill>
                  <a:schemeClr val="tx1"/>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专题二</a:t>
            </a: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部州方镇行省督抚制度的演变特点</a:t>
            </a:r>
            <a:endPar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endParaRPr kumimoji="0" lang="en-US" altLang="zh-CN" sz="2800" b="1"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endParaRPr kumimoji="0" lang="zh-CN" altLang="zh-CN" sz="2800" b="1"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endParaRPr kumimoji="0" lang="zh-CN" altLang="en-US" sz="3200" b="0" i="0" u="none" strike="noStrike" kern="1200" cap="none" spc="0" normalizeH="0" baseline="0" noProof="0" dirty="0" smtClean="0">
              <a:ln>
                <a:noFill/>
              </a:ln>
              <a:solidFill>
                <a:schemeClr val="tx1"/>
              </a:solidFill>
              <a:effectLst/>
              <a:uLnTx/>
              <a:uFillTx/>
              <a:latin typeface="+mn-lt"/>
              <a:ea typeface="+mn-ea"/>
              <a:cs typeface="+mn-cs"/>
            </a:endParaRPr>
          </a:p>
        </p:txBody>
      </p:sp>
      <p:graphicFrame>
        <p:nvGraphicFramePr>
          <p:cNvPr id="4" name="表格 3"/>
          <p:cNvGraphicFramePr>
            <a:graphicFrameLocks noGrp="1"/>
          </p:cNvGraphicFramePr>
          <p:nvPr/>
        </p:nvGraphicFramePr>
        <p:xfrm>
          <a:off x="323850" y="2565400"/>
          <a:ext cx="8569325" cy="3529013"/>
        </p:xfrm>
        <a:graphic>
          <a:graphicData uri="http://schemas.openxmlformats.org/drawingml/2006/table">
            <a:tbl>
              <a:tblPr/>
              <a:tblGrid>
                <a:gridCol w="1544557"/>
                <a:gridCol w="2919939"/>
                <a:gridCol w="4104455"/>
              </a:tblGrid>
              <a:tr h="2016224">
                <a:tc gridSpan="3">
                  <a:txBody>
                    <a:bodyPr/>
                    <a:lstStyle/>
                    <a:p>
                      <a:pPr algn="just">
                        <a:lnSpc>
                          <a:spcPct val="120000"/>
                        </a:lnSpc>
                        <a:spcAft>
                          <a:spcPts val="0"/>
                        </a:spcAft>
                      </a:pPr>
                      <a:r>
                        <a:rPr lang="en-US" sz="2000" b="1" kern="100" dirty="0">
                          <a:solidFill>
                            <a:schemeClr val="accent6"/>
                          </a:solidFill>
                          <a:latin typeface="+mn-ea"/>
                          <a:ea typeface="+mn-ea"/>
                          <a:cs typeface="Times New Roman" panose="02020603050405020304"/>
                        </a:rPr>
                        <a:t>(2016</a:t>
                      </a:r>
                      <a:r>
                        <a:rPr lang="zh-CN" sz="2000" b="1" kern="100" dirty="0">
                          <a:solidFill>
                            <a:schemeClr val="accent6"/>
                          </a:solidFill>
                          <a:latin typeface="+mn-ea"/>
                          <a:ea typeface="+mn-ea"/>
                          <a:cs typeface="Times New Roman" panose="02020603050405020304"/>
                        </a:rPr>
                        <a:t>新课标卷Ⅰ</a:t>
                      </a:r>
                      <a:r>
                        <a:rPr lang="en-US" sz="2000" b="1" kern="100" dirty="0">
                          <a:solidFill>
                            <a:schemeClr val="accent6"/>
                          </a:solidFill>
                          <a:latin typeface="+mn-ea"/>
                          <a:ea typeface="+mn-ea"/>
                          <a:cs typeface="Times New Roman" panose="02020603050405020304"/>
                        </a:rPr>
                        <a:t>)  </a:t>
                      </a:r>
                      <a:r>
                        <a:rPr lang="zh-CN" sz="2000" b="1" kern="100" dirty="0">
                          <a:solidFill>
                            <a:schemeClr val="accent6"/>
                          </a:solidFill>
                          <a:latin typeface="+mn-ea"/>
                          <a:ea typeface="+mn-ea"/>
                          <a:cs typeface="Times New Roman" panose="02020603050405020304"/>
                        </a:rPr>
                        <a:t>明初废行省，地方分设三司，分别掌管一地民政与财政、司法、军事，直属六部。明中叶以后，皇帝临时派遣的巡抚逐渐演变为三司之上的地方最高行政长官。这一变化有助于</a:t>
                      </a:r>
                      <a:endParaRPr lang="zh-CN" sz="2000" b="1" kern="100" dirty="0">
                        <a:solidFill>
                          <a:schemeClr val="accent6"/>
                        </a:solidFill>
                        <a:latin typeface="+mn-ea"/>
                        <a:ea typeface="+mn-ea"/>
                        <a:cs typeface="Times New Roman" panose="02020603050405020304"/>
                      </a:endParaRPr>
                    </a:p>
                    <a:p>
                      <a:pPr algn="just">
                        <a:lnSpc>
                          <a:spcPct val="120000"/>
                        </a:lnSpc>
                        <a:spcAft>
                          <a:spcPts val="0"/>
                        </a:spcAft>
                      </a:pPr>
                      <a:r>
                        <a:rPr lang="en-US" sz="2000" b="1" kern="100" dirty="0" smtClean="0">
                          <a:solidFill>
                            <a:schemeClr val="accent6"/>
                          </a:solidFill>
                          <a:latin typeface="+mn-ea"/>
                          <a:ea typeface="+mn-ea"/>
                          <a:cs typeface="Times New Roman" panose="02020603050405020304"/>
                        </a:rPr>
                        <a:t>         A</a:t>
                      </a:r>
                      <a:r>
                        <a:rPr lang="zh-CN" sz="2000" b="1" kern="100" dirty="0">
                          <a:solidFill>
                            <a:schemeClr val="accent6"/>
                          </a:solidFill>
                          <a:latin typeface="+mn-ea"/>
                          <a:ea typeface="+mn-ea"/>
                          <a:cs typeface="Times New Roman" panose="02020603050405020304"/>
                        </a:rPr>
                        <a:t>．扩大地方行政权力</a:t>
                      </a:r>
                      <a:r>
                        <a:rPr lang="en-US" sz="2000" b="1" kern="100" dirty="0">
                          <a:solidFill>
                            <a:schemeClr val="accent6"/>
                          </a:solidFill>
                          <a:latin typeface="+mn-ea"/>
                          <a:ea typeface="+mn-ea"/>
                          <a:cs typeface="Times New Roman" panose="02020603050405020304"/>
                        </a:rPr>
                        <a:t>      	     B</a:t>
                      </a:r>
                      <a:r>
                        <a:rPr lang="zh-CN" sz="2000" b="1" kern="100" dirty="0">
                          <a:solidFill>
                            <a:schemeClr val="accent6"/>
                          </a:solidFill>
                          <a:latin typeface="+mn-ea"/>
                          <a:ea typeface="+mn-ea"/>
                          <a:cs typeface="Times New Roman" panose="02020603050405020304"/>
                        </a:rPr>
                        <a:t>．提高地方行政效率</a:t>
                      </a:r>
                      <a:endParaRPr lang="zh-CN" sz="2000" b="1" kern="100" dirty="0">
                        <a:solidFill>
                          <a:schemeClr val="accent6"/>
                        </a:solidFill>
                        <a:latin typeface="+mn-ea"/>
                        <a:ea typeface="+mn-ea"/>
                        <a:cs typeface="Times New Roman" panose="02020603050405020304"/>
                      </a:endParaRPr>
                    </a:p>
                    <a:p>
                      <a:pPr algn="just">
                        <a:lnSpc>
                          <a:spcPct val="120000"/>
                        </a:lnSpc>
                        <a:spcAft>
                          <a:spcPts val="0"/>
                        </a:spcAft>
                      </a:pPr>
                      <a:r>
                        <a:rPr lang="en-US" sz="2000" b="1" kern="100" dirty="0" smtClean="0">
                          <a:solidFill>
                            <a:schemeClr val="accent6"/>
                          </a:solidFill>
                          <a:latin typeface="+mn-ea"/>
                          <a:ea typeface="+mn-ea"/>
                          <a:cs typeface="Times New Roman" panose="02020603050405020304"/>
                        </a:rPr>
                        <a:t>         C</a:t>
                      </a:r>
                      <a:r>
                        <a:rPr lang="zh-CN" sz="2000" b="1" kern="100" dirty="0">
                          <a:solidFill>
                            <a:schemeClr val="accent6"/>
                          </a:solidFill>
                          <a:latin typeface="+mn-ea"/>
                          <a:ea typeface="+mn-ea"/>
                          <a:cs typeface="Times New Roman" panose="02020603050405020304"/>
                        </a:rPr>
                        <a:t>．削弱六部的权限</a:t>
                      </a:r>
                      <a:r>
                        <a:rPr lang="en-US" sz="2000" b="1" kern="100" dirty="0">
                          <a:solidFill>
                            <a:schemeClr val="accent6"/>
                          </a:solidFill>
                          <a:latin typeface="+mn-ea"/>
                          <a:ea typeface="+mn-ea"/>
                          <a:cs typeface="Times New Roman" panose="02020603050405020304"/>
                        </a:rPr>
                        <a:t>    	   </a:t>
                      </a:r>
                      <a:r>
                        <a:rPr lang="en-US" sz="2000" b="1" kern="100" dirty="0" smtClean="0">
                          <a:solidFill>
                            <a:schemeClr val="accent6"/>
                          </a:solidFill>
                          <a:latin typeface="+mn-ea"/>
                          <a:ea typeface="+mn-ea"/>
                          <a:cs typeface="Times New Roman" panose="02020603050405020304"/>
                        </a:rPr>
                        <a:t>  </a:t>
                      </a:r>
                      <a:r>
                        <a:rPr lang="en-US" sz="2000" b="1" kern="100" dirty="0">
                          <a:solidFill>
                            <a:schemeClr val="accent6"/>
                          </a:solidFill>
                          <a:latin typeface="+mn-ea"/>
                          <a:ea typeface="+mn-ea"/>
                          <a:cs typeface="Times New Roman" panose="02020603050405020304"/>
                        </a:rPr>
                        <a:t>D</a:t>
                      </a:r>
                      <a:r>
                        <a:rPr lang="zh-CN" sz="2000" b="1" kern="100" dirty="0">
                          <a:solidFill>
                            <a:schemeClr val="accent6"/>
                          </a:solidFill>
                          <a:latin typeface="+mn-ea"/>
                          <a:ea typeface="+mn-ea"/>
                          <a:cs typeface="Times New Roman" panose="02020603050405020304"/>
                        </a:rPr>
                        <a:t>．缓解中央与地方的对立</a:t>
                      </a:r>
                      <a:endParaRPr lang="zh-CN" sz="2000" b="1" kern="100" dirty="0">
                        <a:solidFill>
                          <a:schemeClr val="accent6"/>
                        </a:solidFill>
                        <a:latin typeface="+mn-ea"/>
                        <a:ea typeface="+mn-ea"/>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cPr/>
                </a:tc>
                <a:tc hMerge="1">
                  <a:tcPr/>
                </a:tc>
              </a:tr>
              <a:tr h="504056">
                <a:tc>
                  <a:txBody>
                    <a:bodyPr/>
                    <a:lstStyle/>
                    <a:p>
                      <a:pPr algn="ctr">
                        <a:lnSpc>
                          <a:spcPct val="120000"/>
                        </a:lnSpc>
                        <a:spcAft>
                          <a:spcPts val="0"/>
                        </a:spcAft>
                      </a:pPr>
                      <a:r>
                        <a:rPr lang="zh-CN" sz="2000" b="1" kern="100" dirty="0">
                          <a:solidFill>
                            <a:schemeClr val="accent6"/>
                          </a:solidFill>
                          <a:latin typeface="+mn-ea"/>
                          <a:ea typeface="+mn-ea"/>
                          <a:cs typeface="Times New Roman" panose="02020603050405020304"/>
                        </a:rPr>
                        <a:t>教材立足点</a:t>
                      </a:r>
                      <a:endParaRPr lang="zh-CN" sz="2000" b="1" kern="100" dirty="0">
                        <a:solidFill>
                          <a:schemeClr val="accent6"/>
                        </a:solidFill>
                        <a:latin typeface="+mn-ea"/>
                        <a:ea typeface="+mn-ea"/>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76200" algn="ctr">
                        <a:lnSpc>
                          <a:spcPct val="120000"/>
                        </a:lnSpc>
                        <a:spcAft>
                          <a:spcPts val="0"/>
                        </a:spcAft>
                      </a:pPr>
                      <a:r>
                        <a:rPr lang="zh-CN" sz="2000" b="1" kern="100" dirty="0">
                          <a:solidFill>
                            <a:schemeClr val="accent6"/>
                          </a:solidFill>
                          <a:latin typeface="+mn-ea"/>
                          <a:ea typeface="+mn-ea"/>
                          <a:cs typeface="Times New Roman" panose="02020603050405020304"/>
                        </a:rPr>
                        <a:t>试题考察点</a:t>
                      </a:r>
                      <a:endParaRPr lang="zh-CN" sz="2000" b="1" kern="100" dirty="0">
                        <a:solidFill>
                          <a:schemeClr val="accent6"/>
                        </a:solidFill>
                        <a:latin typeface="+mn-ea"/>
                        <a:ea typeface="+mn-ea"/>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295400" algn="ctr">
                        <a:lnSpc>
                          <a:spcPct val="120000"/>
                        </a:lnSpc>
                        <a:spcAft>
                          <a:spcPts val="0"/>
                        </a:spcAft>
                      </a:pPr>
                      <a:r>
                        <a:rPr lang="zh-CN" sz="2000" b="1" kern="100" dirty="0">
                          <a:solidFill>
                            <a:schemeClr val="accent6"/>
                          </a:solidFill>
                          <a:latin typeface="+mn-ea"/>
                          <a:ea typeface="+mn-ea"/>
                          <a:cs typeface="Times New Roman" panose="02020603050405020304"/>
                        </a:rPr>
                        <a:t>命题思路</a:t>
                      </a:r>
                      <a:endParaRPr lang="zh-CN" sz="2000" b="1" kern="100" dirty="0">
                        <a:solidFill>
                          <a:schemeClr val="accent6"/>
                        </a:solidFill>
                        <a:latin typeface="+mn-ea"/>
                        <a:ea typeface="+mn-ea"/>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08112">
                <a:tc>
                  <a:txBody>
                    <a:bodyPr/>
                    <a:lstStyle/>
                    <a:p>
                      <a:pPr algn="ctr">
                        <a:lnSpc>
                          <a:spcPct val="120000"/>
                        </a:lnSpc>
                        <a:spcAft>
                          <a:spcPts val="0"/>
                        </a:spcAft>
                      </a:pPr>
                      <a:r>
                        <a:rPr lang="zh-CN" sz="2000" b="1" kern="100" dirty="0" smtClean="0">
                          <a:solidFill>
                            <a:schemeClr val="accent6"/>
                          </a:solidFill>
                          <a:latin typeface="+mn-ea"/>
                          <a:ea typeface="+mn-ea"/>
                          <a:cs typeface="Times New Roman" panose="02020603050405020304"/>
                        </a:rPr>
                        <a:t>无</a:t>
                      </a:r>
                      <a:endParaRPr lang="zh-CN" sz="2000" b="1" kern="100" dirty="0">
                        <a:solidFill>
                          <a:schemeClr val="accent6"/>
                        </a:solidFill>
                        <a:latin typeface="+mn-ea"/>
                        <a:ea typeface="+mn-ea"/>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0000"/>
                        </a:lnSpc>
                        <a:spcAft>
                          <a:spcPts val="0"/>
                        </a:spcAft>
                      </a:pPr>
                      <a:r>
                        <a:rPr lang="zh-CN" sz="2000" b="1" kern="100" dirty="0">
                          <a:solidFill>
                            <a:schemeClr val="accent6"/>
                          </a:solidFill>
                          <a:latin typeface="+mn-ea"/>
                          <a:ea typeface="+mn-ea"/>
                          <a:cs typeface="Times New Roman" panose="02020603050405020304"/>
                        </a:rPr>
                        <a:t>明代的地方政府实行三司分权；督抚</a:t>
                      </a:r>
                      <a:r>
                        <a:rPr lang="zh-CN" sz="2000" b="1" kern="100" dirty="0" smtClean="0">
                          <a:solidFill>
                            <a:schemeClr val="accent6"/>
                          </a:solidFill>
                          <a:latin typeface="+mn-ea"/>
                          <a:ea typeface="+mn-ea"/>
                          <a:cs typeface="Times New Roman" panose="02020603050405020304"/>
                        </a:rPr>
                        <a:t>制度</a:t>
                      </a:r>
                      <a:endParaRPr lang="zh-CN" sz="2000" b="1" kern="100" dirty="0">
                        <a:solidFill>
                          <a:schemeClr val="accent6"/>
                        </a:solidFill>
                        <a:latin typeface="+mn-ea"/>
                        <a:ea typeface="+mn-ea"/>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0000"/>
                        </a:lnSpc>
                        <a:spcAft>
                          <a:spcPts val="0"/>
                        </a:spcAft>
                      </a:pPr>
                      <a:r>
                        <a:rPr lang="zh-CN" sz="2000" b="1" kern="100" dirty="0">
                          <a:solidFill>
                            <a:schemeClr val="accent6"/>
                          </a:solidFill>
                          <a:latin typeface="+mn-ea"/>
                          <a:ea typeface="+mn-ea"/>
                          <a:cs typeface="Times New Roman" panose="02020603050405020304"/>
                        </a:rPr>
                        <a:t>补教材之不足，考察明代地方行政区划制度的</a:t>
                      </a:r>
                      <a:r>
                        <a:rPr lang="zh-CN" sz="2000" b="1" kern="100" dirty="0" smtClean="0">
                          <a:solidFill>
                            <a:schemeClr val="accent6"/>
                          </a:solidFill>
                          <a:latin typeface="+mn-ea"/>
                          <a:ea typeface="+mn-ea"/>
                          <a:cs typeface="Times New Roman" panose="02020603050405020304"/>
                        </a:rPr>
                        <a:t>变革 </a:t>
                      </a:r>
                      <a:endParaRPr lang="zh-CN" sz="2000" b="1" kern="100" dirty="0">
                        <a:solidFill>
                          <a:schemeClr val="accent6"/>
                        </a:solidFill>
                        <a:latin typeface="+mn-ea"/>
                        <a:ea typeface="+mn-ea"/>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hasCustomPrompt="1"/>
          </p:nvPr>
        </p:nvSpPr>
        <p:spPr>
          <a:xfrm>
            <a:off x="250825" y="908050"/>
            <a:ext cx="8893175" cy="4525963"/>
          </a:xfrm>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问题提出：</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endParaRPr kumimoji="0" lang="zh-CN" altLang="zh-CN" sz="2400" b="0"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中国古代部州方镇行省督抚制度体现出了中央集权制度下</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地方行政管理的何种特点？</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设置原因</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中央集权的条件下，由于疆域广大，郡（州）</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县众多，政府无力直接控制或郡（州）县过于弱小。</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设置初衷</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朝廷派往地方临时执行军事、监察、征税方面的</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使命。</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演变结果</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不少演化为固定的高级行政建置。</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积极影响</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对于维护国家统一和稳定，防止外重内轻和分裂</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割据发挥重要作用。</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消极影响</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当部州方镇行省督抚权力扩大，演化为固定的地</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方最高行政设置时，就会违背创立者的初衷，形成更大范围的地</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方势力，从而威胁到中央集权。</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endParaRPr kumimoji="0" lang="zh-CN" altLang="en-US" sz="2400" b="1" i="0" u="none" strike="noStrike" kern="1200" cap="none" spc="0" normalizeH="0" baseline="0" noProof="0" dirty="0">
              <a:ln>
                <a:noFill/>
              </a:ln>
              <a:solidFill>
                <a:schemeClr val="tx1"/>
              </a:solidFill>
              <a:effectLst/>
              <a:uLnTx/>
              <a:uFillTx/>
              <a:latin typeface="+mn-ea"/>
              <a:ea typeface="+mn-ea"/>
              <a:cs typeface="+mn-cs"/>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0178" name="内容占位符 2"/>
          <p:cNvSpPr>
            <a:spLocks noGrp="1"/>
          </p:cNvSpPr>
          <p:nvPr>
            <p:ph idx="1" hasCustomPrompt="1"/>
          </p:nvPr>
        </p:nvSpPr>
        <p:spPr>
          <a:xfrm>
            <a:off x="0" y="333375"/>
            <a:ext cx="8964613" cy="4525963"/>
          </a:xfrm>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tx1"/>
                </a:solidFill>
                <a:effectLst/>
                <a:uLnTx/>
                <a:uFillTx/>
                <a:latin typeface="+mn-lt"/>
                <a:ea typeface="+mn-ea"/>
                <a:cs typeface="+mn-cs"/>
              </a:rPr>
              <a:t>     </a:t>
            </a:r>
            <a:r>
              <a:rPr kumimoji="0" lang="zh-CN" altLang="en-US" sz="2400" b="1" i="0" u="none" strike="noStrike" kern="1200" cap="none" spc="0" normalizeH="0" baseline="0" noProof="0" dirty="0" smtClean="0">
                <a:ln>
                  <a:noFill/>
                </a:ln>
                <a:solidFill>
                  <a:schemeClr val="accent6"/>
                </a:solidFill>
                <a:effectLst/>
                <a:uLnTx/>
                <a:uFillTx/>
                <a:latin typeface="+mn-lt"/>
                <a:ea typeface="+mn-ea"/>
                <a:cs typeface="+mn-cs"/>
              </a:rPr>
              <a:t>专题整理：</a:t>
            </a:r>
            <a:endPar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endPar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两汉魏晋南北朝的部州刺史</a:t>
            </a:r>
            <a:endPar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0" i="0" u="none" strike="noStrike" kern="1200" cap="none" spc="0" normalizeH="0" baseline="0" noProof="0" dirty="0" smtClean="0">
                <a:ln>
                  <a:noFill/>
                </a:ln>
                <a:solidFill>
                  <a:schemeClr val="accent6"/>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秦、西汉地方实行郡县两级制</a:t>
            </a:r>
            <a:endPar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汉武帝创建刺史，派往地方进行监察</a:t>
            </a:r>
            <a:endPar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西汉末朝廷加重刺史的职权，扩大其选官权和监察范围</a:t>
            </a:r>
            <a:endPar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东汉州刺史演变为郡以上的常设行政区划</a:t>
            </a:r>
            <a:endPar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东汉魏晋时期，刺史逐渐发展为与中央抗衡的地方势力</a:t>
            </a:r>
            <a:endParaRPr kumimoji="0" lang="zh-CN" altLang="zh-CN" sz="2400" b="0"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唐代的方镇节度使</a:t>
            </a:r>
            <a:endPar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0" i="0" u="none" strike="noStrike" kern="1200" cap="none" spc="0" normalizeH="0" baseline="0" noProof="0" dirty="0" smtClean="0">
                <a:ln>
                  <a:noFill/>
                </a:ln>
                <a:solidFill>
                  <a:schemeClr val="accent6"/>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唐代实行州县两级制</a:t>
            </a:r>
            <a:endPar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唐玄宗时设置节度使</a:t>
            </a: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兼任所在道的监察官采访使、观察</a:t>
            </a:r>
            <a:endPar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使，以筹集军需和协调与所在州县的关系</a:t>
            </a:r>
            <a:endPar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安史之乱后，方镇大都拥有了任官权、财政权、监察权</a:t>
            </a:r>
            <a:endPar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和军事权，凌驾于所属州县之上</a:t>
            </a:r>
            <a:endPar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endParaRPr kumimoji="0" lang="en-US" altLang="zh-CN" sz="2800" b="1"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内容占位符 1"/>
          <p:cNvSpPr>
            <a:spLocks noGrp="1"/>
          </p:cNvSpPr>
          <p:nvPr>
            <p:ph sz="half" idx="2"/>
          </p:nvPr>
        </p:nvSpPr>
        <p:spPr>
          <a:xfrm>
            <a:off x="395288" y="1989138"/>
            <a:ext cx="8497888" cy="4530725"/>
          </a:xfrm>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20000"/>
              </a:spcBef>
              <a:spcAft>
                <a:spcPct val="0"/>
              </a:spcAft>
              <a:buClrTx/>
              <a:buSzTx/>
              <a:buFont typeface="Wingdings" panose="05000000000000000000" pitchFamily="2" charset="2"/>
              <a:buNone/>
              <a:defRPr/>
            </a:pPr>
            <a:r>
              <a:rPr kumimoji="0" lang="zh-CN" alt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altLang="zh-CN" sz="2800" b="1" i="0" u="none" strike="noStrike" kern="1200" cap="none" spc="0" normalizeH="0" baseline="0" noProof="0" dirty="0" smtClean="0">
                <a:ln>
                  <a:noFill/>
                </a:ln>
                <a:solidFill>
                  <a:schemeClr val="accent6"/>
                </a:solidFill>
                <a:effectLst/>
                <a:uLnTx/>
                <a:uFillTx/>
                <a:latin typeface="+mn-ea"/>
                <a:ea typeface="+mn-ea"/>
                <a:cs typeface="+mn-cs"/>
              </a:rPr>
              <a:t>1.</a:t>
            </a:r>
            <a:r>
              <a:rPr kumimoji="0" lang="zh-CN" altLang="en-US" sz="2800" b="1" i="0" u="none" strike="noStrike" kern="1200" cap="none" spc="0" normalizeH="0" baseline="0" noProof="0" dirty="0" smtClean="0">
                <a:ln>
                  <a:noFill/>
                </a:ln>
                <a:solidFill>
                  <a:schemeClr val="accent6"/>
                </a:solidFill>
                <a:effectLst/>
                <a:uLnTx/>
                <a:uFillTx/>
                <a:latin typeface="+mn-ea"/>
                <a:ea typeface="+mn-ea"/>
                <a:cs typeface="+mn-cs"/>
              </a:rPr>
              <a:t>明确高考“必备知识”</a:t>
            </a:r>
            <a:endParaRPr kumimoji="0" lang="en-US" altLang="zh-CN" sz="2800" b="1" i="0" u="none" strike="noStrike" kern="1200" cap="none" spc="0" normalizeH="0" baseline="0" noProof="0" dirty="0" smtClean="0">
              <a:ln>
                <a:noFill/>
              </a:ln>
              <a:solidFill>
                <a:schemeClr val="accent6"/>
              </a:solidFill>
              <a:effectLst/>
              <a:uLnTx/>
              <a:uFillTx/>
              <a:latin typeface="+mn-ea"/>
              <a:ea typeface="+mn-ea"/>
              <a:cs typeface="+mn-cs"/>
            </a:endParaRPr>
          </a:p>
          <a:p>
            <a:pPr marL="0" marR="0" lvl="0" indent="0" algn="l" defTabSz="914400" rtl="0" eaLnBrk="0" fontAlgn="base" latinLnBrk="0" hangingPunct="0">
              <a:lnSpc>
                <a:spcPct val="100000"/>
              </a:lnSpc>
              <a:spcBef>
                <a:spcPct val="20000"/>
              </a:spcBef>
              <a:spcAft>
                <a:spcPct val="0"/>
              </a:spcAft>
              <a:buClrTx/>
              <a:buSzTx/>
              <a:buFont typeface="Wingdings" panose="05000000000000000000" pitchFamily="2" charset="2"/>
              <a:buNone/>
              <a:defRPr/>
            </a:pPr>
            <a:endParaRPr kumimoji="0" lang="en-US" altLang="zh-CN" sz="2800" b="0"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 typeface="Wingdings" panose="05000000000000000000" pitchFamily="2" charset="2"/>
              <a:buNone/>
              <a:defRPr/>
            </a:pPr>
            <a:r>
              <a:rPr kumimoji="0" lang="en-US" altLang="zh-CN" sz="2800" b="1"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zh-CN" sz="2800" b="1" i="0" u="none" strike="noStrike" kern="1200" cap="none" spc="0" normalizeH="0" baseline="0" noProof="0" dirty="0" smtClean="0">
                <a:ln>
                  <a:noFill/>
                </a:ln>
                <a:solidFill>
                  <a:schemeClr val="accent6"/>
                </a:solidFill>
                <a:effectLst/>
                <a:uLnTx/>
                <a:uFillTx/>
                <a:latin typeface="+mn-ea"/>
                <a:ea typeface="+mn-ea"/>
                <a:cs typeface="+mn-cs"/>
              </a:rPr>
              <a:t>“必备知识”</a:t>
            </a:r>
            <a:r>
              <a:rPr kumimoji="0" lang="zh-CN" altLang="zh-CN" sz="2800" b="1" i="0" u="none" strike="noStrike" kern="1200" cap="none" spc="0" normalizeH="0" baseline="0" noProof="0" dirty="0">
                <a:ln>
                  <a:noFill/>
                </a:ln>
                <a:solidFill>
                  <a:schemeClr val="accent6"/>
                </a:solidFill>
                <a:effectLst/>
                <a:uLnTx/>
                <a:uFillTx/>
                <a:latin typeface="+mn-ea"/>
                <a:ea typeface="+mn-ea"/>
                <a:cs typeface="+mn-cs"/>
              </a:rPr>
              <a:t>强调考查学生长期学习</a:t>
            </a:r>
            <a:r>
              <a:rPr kumimoji="0" lang="zh-CN" altLang="zh-CN" sz="2800" b="1" i="0" u="none" strike="noStrike" kern="1200" cap="none" spc="0" normalizeH="0" baseline="0" noProof="0" dirty="0" smtClean="0">
                <a:ln>
                  <a:noFill/>
                </a:ln>
                <a:solidFill>
                  <a:schemeClr val="accent6"/>
                </a:solidFill>
                <a:effectLst/>
                <a:uLnTx/>
                <a:uFillTx/>
                <a:latin typeface="+mn-ea"/>
                <a:ea typeface="+mn-ea"/>
                <a:cs typeface="+mn-cs"/>
              </a:rPr>
              <a:t>的知识</a:t>
            </a:r>
            <a:r>
              <a:rPr kumimoji="0" lang="zh-CN" altLang="zh-CN" sz="2800" b="1" i="0" u="none" strike="noStrike" kern="1200" cap="none" spc="0" normalizeH="0" baseline="0" noProof="0" dirty="0">
                <a:ln>
                  <a:noFill/>
                </a:ln>
                <a:solidFill>
                  <a:schemeClr val="accent6"/>
                </a:solidFill>
                <a:effectLst/>
                <a:uLnTx/>
                <a:uFillTx/>
                <a:latin typeface="+mn-ea"/>
                <a:ea typeface="+mn-ea"/>
                <a:cs typeface="+mn-cs"/>
              </a:rPr>
              <a:t>储备中的基础性、通用性知识，是</a:t>
            </a:r>
            <a:r>
              <a:rPr kumimoji="0" lang="zh-CN" altLang="zh-CN" sz="2800" b="1" i="0" u="none" strike="noStrike" kern="1200" cap="none" spc="0" normalizeH="0" baseline="0" noProof="0" dirty="0" smtClean="0">
                <a:ln>
                  <a:noFill/>
                </a:ln>
                <a:solidFill>
                  <a:schemeClr val="accent6"/>
                </a:solidFill>
                <a:effectLst/>
                <a:uLnTx/>
                <a:uFillTx/>
                <a:latin typeface="+mn-ea"/>
                <a:ea typeface="+mn-ea"/>
                <a:cs typeface="+mn-cs"/>
              </a:rPr>
              <a:t>学生今后</a:t>
            </a:r>
            <a:r>
              <a:rPr kumimoji="0" lang="zh-CN" altLang="zh-CN" sz="2800" b="1" i="0" u="none" strike="noStrike" kern="1200" cap="none" spc="0" normalizeH="0" baseline="0" noProof="0" dirty="0">
                <a:ln>
                  <a:noFill/>
                </a:ln>
                <a:solidFill>
                  <a:schemeClr val="accent6"/>
                </a:solidFill>
                <a:effectLst/>
                <a:uLnTx/>
                <a:uFillTx/>
                <a:latin typeface="+mn-ea"/>
                <a:ea typeface="+mn-ea"/>
                <a:cs typeface="+mn-cs"/>
              </a:rPr>
              <a:t>进入大学学习以及终身学习所必须</a:t>
            </a:r>
            <a:r>
              <a:rPr kumimoji="0" lang="zh-CN" altLang="zh-CN" sz="2800" b="1" i="0" u="none" strike="noStrike" kern="1200" cap="none" spc="0" normalizeH="0" baseline="0" noProof="0" dirty="0" smtClean="0">
                <a:ln>
                  <a:noFill/>
                </a:ln>
                <a:solidFill>
                  <a:schemeClr val="accent6"/>
                </a:solidFill>
                <a:effectLst/>
                <a:uLnTx/>
                <a:uFillTx/>
                <a:latin typeface="+mn-ea"/>
                <a:ea typeface="+mn-ea"/>
                <a:cs typeface="+mn-cs"/>
              </a:rPr>
              <a:t>掌握的</a:t>
            </a:r>
            <a:r>
              <a:rPr kumimoji="0" lang="zh-CN" altLang="en-US" sz="2800" b="1" i="0" u="none" strike="noStrike" kern="1200" cap="none" spc="0" normalizeH="0" baseline="0" noProof="0" dirty="0" smtClean="0">
                <a:ln>
                  <a:noFill/>
                </a:ln>
                <a:solidFill>
                  <a:schemeClr val="accent6"/>
                </a:solidFill>
                <a:effectLst/>
                <a:uLnTx/>
                <a:uFillTx/>
                <a:latin typeface="+mn-ea"/>
                <a:ea typeface="+mn-ea"/>
                <a:cs typeface="+mn-cs"/>
              </a:rPr>
              <a:t>知识。</a:t>
            </a:r>
            <a:endParaRPr kumimoji="0" lang="zh-CN" altLang="zh-CN" sz="2800" b="1" i="0" u="none" strike="noStrike" kern="1200" cap="none" spc="0" normalizeH="0" baseline="0" noProof="0" dirty="0">
              <a:ln>
                <a:noFill/>
              </a:ln>
              <a:solidFill>
                <a:schemeClr val="accent6"/>
              </a:solidFill>
              <a:effectLst/>
              <a:uLnTx/>
              <a:uFillTx/>
              <a:latin typeface="+mn-ea"/>
              <a:ea typeface="+mn-ea"/>
              <a:cs typeface="+mn-cs"/>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02" name="内容占位符 2"/>
          <p:cNvSpPr>
            <a:spLocks noGrp="1"/>
          </p:cNvSpPr>
          <p:nvPr>
            <p:ph idx="1" hasCustomPrompt="1"/>
          </p:nvPr>
        </p:nvSpPr>
        <p:spPr>
          <a:xfrm>
            <a:off x="179388" y="1268413"/>
            <a:ext cx="8856663" cy="4525963"/>
          </a:xfrm>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3200" b="1" i="0" u="none" strike="noStrike" kern="1200" cap="none" spc="0" normalizeH="0" baseline="0" noProof="0" dirty="0" smtClean="0">
                <a:ln>
                  <a:noFill/>
                </a:ln>
                <a:solidFill>
                  <a:schemeClr val="tx1"/>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两宋的路</a:t>
            </a:r>
            <a:endPar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宋初削夺节度使权力，以州县直接听命于朝廷</a:t>
            </a:r>
            <a:endPar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朝廷在州上分设十几个路代表中央督则地方州县</a:t>
            </a:r>
            <a:endPar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朝廷既利用路等四司加强对州的控制，又限制路等四司的</a:t>
            </a:r>
            <a:endPar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权力，使其不致发展为与朝廷抗衡的力量</a:t>
            </a:r>
            <a:endParaRPr kumimoji="0" lang="zh-CN" altLang="zh-CN" sz="2400" b="0"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元代的行省</a:t>
            </a:r>
            <a:endPar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元初行省多是朝廷中书省为某地区的军事征伐而临时派出</a:t>
            </a:r>
            <a:endPar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的机构</a:t>
            </a:r>
            <a:endPar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元朝政府相继设置行中书省作为朝廷控制路府州县的得力</a:t>
            </a:r>
            <a:endPar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工具</a:t>
            </a:r>
            <a:endPar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行省受到中书省、枢密院和御史台的监督</a:t>
            </a:r>
            <a:endPar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行省官员实行多名官员群体负责和蒙、回、汉杂用制度，</a:t>
            </a:r>
            <a:endPar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互相牵制</a:t>
            </a:r>
            <a:endParaRPr kumimoji="0" lang="zh-CN" altLang="en-US" sz="2400" b="0" i="0" u="none" strike="noStrike" kern="1200" cap="none" spc="0" normalizeH="0" baseline="0" noProof="0" dirty="0" smtClean="0">
              <a:ln>
                <a:noFill/>
              </a:ln>
              <a:solidFill>
                <a:schemeClr val="accent6"/>
              </a:solidFill>
              <a:effectLst/>
              <a:uLnTx/>
              <a:uFillTx/>
              <a:latin typeface="+mn-lt"/>
              <a:ea typeface="+mn-ea"/>
              <a:cs typeface="+mn-cs"/>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2226" name="内容占位符 2"/>
          <p:cNvSpPr>
            <a:spLocks noGrp="1"/>
          </p:cNvSpPr>
          <p:nvPr>
            <p:ph idx="1" hasCustomPrompt="1"/>
          </p:nvPr>
        </p:nvSpPr>
        <p:spPr>
          <a:xfrm>
            <a:off x="395288" y="1844675"/>
            <a:ext cx="8640763" cy="4525963"/>
          </a:xfrm>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明清的三司巡抚总督</a:t>
            </a:r>
            <a:endPar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明初朱元璋废行省实行三司分权</a:t>
            </a:r>
            <a:endPar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明朝中后期不断派遣巡抚和总督等掌管一省或数省的军政</a:t>
            </a:r>
            <a:endPar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事务</a:t>
            </a:r>
            <a:endPar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巡抚和总督起初只是临时差遣，后来逐步向常设久任方向</a:t>
            </a:r>
            <a:endPar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发展，成为事实上的各省最高行政长官</a:t>
            </a:r>
            <a:endPar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原有三司仍听命于朝廷和并有参劾不法督抚等权力</a:t>
            </a: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从不</a:t>
            </a:r>
            <a:endPar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同层次牵制和分割了督抚权力</a:t>
            </a:r>
            <a:r>
              <a:rPr kumimoji="0" lang="zh-CN" altLang="en-US" sz="2400" b="1" i="0" u="none" strike="noStrike" kern="1200" cap="none" spc="0" normalizeH="0" baseline="0" noProof="0" dirty="0" smtClean="0">
                <a:ln>
                  <a:noFill/>
                </a:ln>
                <a:solidFill>
                  <a:schemeClr val="accent6"/>
                </a:solidFill>
                <a:effectLst/>
                <a:uLnTx/>
                <a:uFillTx/>
                <a:latin typeface="+mn-lt"/>
                <a:ea typeface="+mn-ea"/>
                <a:cs typeface="+mn-cs"/>
              </a:rPr>
              <a:t>，</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不易形成地方割据</a:t>
            </a:r>
            <a:endParaRPr kumimoji="0" lang="zh-CN" altLang="en-US"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endParaRPr kumimoji="0" lang="zh-CN" altLang="en-US" sz="32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hasCustomPrompt="1"/>
          </p:nvPr>
        </p:nvSpPr>
        <p:spPr>
          <a:xfrm>
            <a:off x="179388" y="1268413"/>
            <a:ext cx="8856663" cy="3560763"/>
          </a:xfrm>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zh-CN" altLang="en-US" sz="2400" b="1" i="0" u="none" strike="noStrike" kern="1200" cap="none" spc="0" normalizeH="0" baseline="0" noProof="0" dirty="0" smtClean="0">
                <a:ln>
                  <a:noFill/>
                </a:ln>
                <a:solidFill>
                  <a:schemeClr val="accent6"/>
                </a:solidFill>
                <a:effectLst/>
                <a:uLnTx/>
                <a:uFillTx/>
                <a:latin typeface="+mn-lt"/>
                <a:ea typeface="+mn-ea"/>
                <a:cs typeface="+mn-cs"/>
              </a:rPr>
              <a:t>思维拓展：</a:t>
            </a: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 </a:t>
            </a:r>
            <a:endPar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    </a:t>
            </a:r>
            <a:endPar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在中央集权条件下，由于疆域广大，郡县众多</a:t>
            </a:r>
            <a:r>
              <a:rPr kumimoji="0" lang="zh-CN" altLang="en-US" sz="2400" b="1" i="0" u="none" strike="noStrike" kern="1200" cap="none" spc="0" normalizeH="0" baseline="0" noProof="0" dirty="0" smtClean="0">
                <a:ln>
                  <a:noFill/>
                </a:ln>
                <a:solidFill>
                  <a:schemeClr val="accent6"/>
                </a:solidFill>
                <a:effectLst/>
                <a:uLnTx/>
                <a:uFillTx/>
                <a:latin typeface="+mn-ea"/>
                <a:ea typeface="+mn-ea"/>
                <a:cs typeface="+mn-cs"/>
              </a:rPr>
              <a:t>，</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朝廷多设置</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部州方镇行省督抚之类的地方督政机构，以代表中央督责控制地</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方，这对于维护国家统一和稳定，防止外重内轻和分裂割据是十</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分重要的。但是部州方镇行省督抚在执行上述使命的过程中，常</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常产生了复杂的历史作用。</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在部州方镇行省督抚派出之初，多属朝廷官员的临时派遣</a:t>
            </a:r>
            <a:r>
              <a:rPr kumimoji="0" lang="zh-CN" altLang="en-US" sz="2400" b="1" i="0" u="none" strike="noStrike" kern="1200" cap="none" spc="0" normalizeH="0" baseline="0" noProof="0" dirty="0" smtClean="0">
                <a:ln>
                  <a:noFill/>
                </a:ln>
                <a:solidFill>
                  <a:schemeClr val="accent6"/>
                </a:solidFill>
                <a:effectLst/>
                <a:uLnTx/>
                <a:uFillTx/>
                <a:latin typeface="+mn-ea"/>
                <a:ea typeface="+mn-ea"/>
                <a:cs typeface="+mn-cs"/>
              </a:rPr>
              <a:t>，</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品秩权势不大，依附于朝廷，秉承朝廷命令行事的特征比较明显</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，会强化中央对地方的控制。</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当部州方镇行省督抚权力扩大，演化为固定的地方最高行政</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设置时，就会违背创立者的初衷，形成更大范围的地方势力，从</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而威胁到中央集权。</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endParaRPr kumimoji="0" lang="zh-CN" altLang="en-US" sz="2400" b="1" i="0" u="none" strike="noStrike" kern="1200" cap="none" spc="0" normalizeH="0" baseline="0" noProof="0" dirty="0" smtClean="0">
              <a:ln>
                <a:noFill/>
              </a:ln>
              <a:solidFill>
                <a:schemeClr val="tx1"/>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endParaRPr kumimoji="0" lang="zh-CN" altLang="en-US" sz="2400" b="0" i="0" u="none" strike="noStrike" kern="1200" cap="none" spc="0" normalizeH="0" baseline="0" noProof="0" dirty="0">
              <a:ln>
                <a:noFill/>
              </a:ln>
              <a:solidFill>
                <a:schemeClr val="tx1"/>
              </a:solidFill>
              <a:effectLst/>
              <a:uLnTx/>
              <a:uFillTx/>
              <a:latin typeface="+mn-ea"/>
              <a:ea typeface="+mn-ea"/>
              <a:cs typeface="+mn-cs"/>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4274" name="内容占位符 2"/>
          <p:cNvSpPr>
            <a:spLocks noGrp="1"/>
          </p:cNvSpPr>
          <p:nvPr>
            <p:ph idx="1" hasCustomPrompt="1"/>
          </p:nvPr>
        </p:nvSpPr>
        <p:spPr>
          <a:xfrm>
            <a:off x="468313" y="1412875"/>
            <a:ext cx="8229600" cy="576263"/>
          </a:xfrm>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800" b="1" i="0" u="none" strike="noStrike" kern="1200" cap="none" spc="0" normalizeH="0" baseline="0" noProof="0" dirty="0" smtClean="0">
                <a:ln>
                  <a:noFill/>
                </a:ln>
                <a:solidFill>
                  <a:schemeClr val="tx1"/>
                </a:solidFill>
                <a:effectLst/>
                <a:uLnTx/>
                <a:uFillTx/>
                <a:latin typeface="+mn-ea"/>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专题三</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晚清、民初时期中央与地方关系演变</a:t>
            </a:r>
            <a:endParaRPr kumimoji="0" lang="zh-CN" altLang="en-US" sz="2400" b="1" i="0" u="none" strike="noStrike" kern="1200" cap="none" spc="0" normalizeH="0" baseline="0" noProof="0" dirty="0" smtClean="0">
              <a:ln>
                <a:noFill/>
              </a:ln>
              <a:solidFill>
                <a:schemeClr val="accent6"/>
              </a:solidFill>
              <a:effectLst/>
              <a:uLnTx/>
              <a:uFillTx/>
              <a:latin typeface="+mn-ea"/>
              <a:ea typeface="+mn-ea"/>
              <a:cs typeface="+mn-cs"/>
            </a:endParaRPr>
          </a:p>
        </p:txBody>
      </p:sp>
      <p:graphicFrame>
        <p:nvGraphicFramePr>
          <p:cNvPr id="3" name="表格 2"/>
          <p:cNvGraphicFramePr>
            <a:graphicFrameLocks noGrp="1"/>
          </p:cNvGraphicFramePr>
          <p:nvPr/>
        </p:nvGraphicFramePr>
        <p:xfrm>
          <a:off x="395288" y="2492375"/>
          <a:ext cx="8569325" cy="3419475"/>
        </p:xfrm>
        <a:graphic>
          <a:graphicData uri="http://schemas.openxmlformats.org/drawingml/2006/table">
            <a:tbl>
              <a:tblPr/>
              <a:tblGrid>
                <a:gridCol w="2104531"/>
                <a:gridCol w="2707837"/>
                <a:gridCol w="3756584"/>
              </a:tblGrid>
              <a:tr h="1944216">
                <a:tc gridSpan="3">
                  <a:txBody>
                    <a:bodyPr/>
                    <a:lstStyle/>
                    <a:p>
                      <a:pPr algn="l">
                        <a:lnSpc>
                          <a:spcPct val="120000"/>
                        </a:lnSpc>
                        <a:spcAft>
                          <a:spcPts val="0"/>
                        </a:spcAft>
                      </a:pPr>
                      <a:r>
                        <a:rPr lang="en-US" sz="2000" b="1" kern="100" dirty="0">
                          <a:solidFill>
                            <a:schemeClr val="accent6"/>
                          </a:solidFill>
                          <a:latin typeface="+mn-ea"/>
                          <a:ea typeface="+mn-ea"/>
                          <a:cs typeface="Times New Roman" panose="02020603050405020304"/>
                        </a:rPr>
                        <a:t>(2015</a:t>
                      </a:r>
                      <a:r>
                        <a:rPr lang="zh-CN" sz="2000" b="1" kern="100" dirty="0">
                          <a:solidFill>
                            <a:schemeClr val="accent6"/>
                          </a:solidFill>
                          <a:latin typeface="+mn-ea"/>
                          <a:ea typeface="+mn-ea"/>
                          <a:cs typeface="Times New Roman" panose="02020603050405020304"/>
                        </a:rPr>
                        <a:t>新课标卷Ⅰ</a:t>
                      </a:r>
                      <a:r>
                        <a:rPr lang="en-US" sz="2000" b="1" kern="100" dirty="0">
                          <a:solidFill>
                            <a:schemeClr val="accent6"/>
                          </a:solidFill>
                          <a:latin typeface="+mn-ea"/>
                          <a:ea typeface="+mn-ea"/>
                          <a:cs typeface="Times New Roman" panose="02020603050405020304"/>
                        </a:rPr>
                        <a:t>)29</a:t>
                      </a:r>
                      <a:r>
                        <a:rPr lang="zh-CN" sz="2000" b="1" kern="100" dirty="0">
                          <a:solidFill>
                            <a:schemeClr val="accent6"/>
                          </a:solidFill>
                          <a:latin typeface="+mn-ea"/>
                          <a:ea typeface="+mn-ea"/>
                          <a:cs typeface="Times New Roman" panose="02020603050405020304"/>
                        </a:rPr>
                        <a:t>．《申报》“时评”栏目曾评述说：“今之时局，略似春秋战国时期之分裂。中央政府之对于各省，犹东周之对于诸侯也。南北相攻，皖直交斗，滇蜀不靖，犹诸侯相侵伐也。”这一时局出现在</a:t>
                      </a:r>
                      <a:endParaRPr lang="zh-CN" sz="2000" b="1" kern="100" dirty="0">
                        <a:solidFill>
                          <a:schemeClr val="accent6"/>
                        </a:solidFill>
                        <a:latin typeface="+mn-ea"/>
                        <a:ea typeface="+mn-ea"/>
                        <a:cs typeface="Times New Roman" panose="02020603050405020304"/>
                      </a:endParaRPr>
                    </a:p>
                    <a:p>
                      <a:pPr algn="l">
                        <a:lnSpc>
                          <a:spcPct val="120000"/>
                        </a:lnSpc>
                        <a:spcAft>
                          <a:spcPts val="0"/>
                        </a:spcAft>
                        <a:tabLst>
                          <a:tab pos="2695575" algn="l"/>
                        </a:tabLst>
                      </a:pPr>
                      <a:r>
                        <a:rPr lang="en-US" sz="2000" b="1" kern="100" dirty="0" smtClean="0">
                          <a:solidFill>
                            <a:schemeClr val="accent6"/>
                          </a:solidFill>
                          <a:latin typeface="+mn-ea"/>
                          <a:ea typeface="+mn-ea"/>
                          <a:cs typeface="Times New Roman" panose="02020603050405020304"/>
                        </a:rPr>
                        <a:t>       A</a:t>
                      </a:r>
                      <a:r>
                        <a:rPr lang="zh-CN" sz="2000" b="1" kern="100" dirty="0">
                          <a:solidFill>
                            <a:schemeClr val="accent6"/>
                          </a:solidFill>
                          <a:latin typeface="+mn-ea"/>
                          <a:ea typeface="+mn-ea"/>
                          <a:cs typeface="Times New Roman" panose="02020603050405020304"/>
                        </a:rPr>
                        <a:t>．太平天国运动时期</a:t>
                      </a:r>
                      <a:r>
                        <a:rPr lang="en-US" sz="2000" b="1" kern="100" dirty="0">
                          <a:solidFill>
                            <a:schemeClr val="accent6"/>
                          </a:solidFill>
                          <a:latin typeface="+mn-ea"/>
                          <a:ea typeface="+mn-ea"/>
                          <a:cs typeface="Times New Roman" panose="02020603050405020304"/>
                        </a:rPr>
                        <a:t>      	</a:t>
                      </a:r>
                      <a:r>
                        <a:rPr lang="en-US" sz="2000" b="1" kern="100" dirty="0" smtClean="0">
                          <a:solidFill>
                            <a:schemeClr val="accent6"/>
                          </a:solidFill>
                          <a:latin typeface="+mn-ea"/>
                          <a:ea typeface="+mn-ea"/>
                          <a:cs typeface="Times New Roman" panose="02020603050405020304"/>
                        </a:rPr>
                        <a:t>      B</a:t>
                      </a:r>
                      <a:r>
                        <a:rPr lang="zh-CN" sz="2000" b="1" kern="100" dirty="0">
                          <a:solidFill>
                            <a:schemeClr val="accent6"/>
                          </a:solidFill>
                          <a:latin typeface="+mn-ea"/>
                          <a:ea typeface="+mn-ea"/>
                          <a:cs typeface="Times New Roman" panose="02020603050405020304"/>
                        </a:rPr>
                        <a:t>．义和团运动时期</a:t>
                      </a:r>
                      <a:endParaRPr lang="zh-CN" sz="2000" b="1" kern="100" dirty="0">
                        <a:solidFill>
                          <a:schemeClr val="accent6"/>
                        </a:solidFill>
                        <a:latin typeface="+mn-ea"/>
                        <a:ea typeface="+mn-ea"/>
                        <a:cs typeface="Times New Roman" panose="02020603050405020304"/>
                      </a:endParaRPr>
                    </a:p>
                    <a:p>
                      <a:pPr algn="l">
                        <a:lnSpc>
                          <a:spcPct val="120000"/>
                        </a:lnSpc>
                        <a:spcAft>
                          <a:spcPts val="0"/>
                        </a:spcAft>
                        <a:tabLst>
                          <a:tab pos="2695575" algn="l"/>
                        </a:tabLst>
                      </a:pPr>
                      <a:r>
                        <a:rPr lang="en-US" sz="2000" b="1" kern="100" dirty="0" smtClean="0">
                          <a:solidFill>
                            <a:schemeClr val="accent6"/>
                          </a:solidFill>
                          <a:latin typeface="+mn-ea"/>
                          <a:ea typeface="+mn-ea"/>
                          <a:cs typeface="Times New Roman" panose="02020603050405020304"/>
                        </a:rPr>
                        <a:t>       C</a:t>
                      </a:r>
                      <a:r>
                        <a:rPr lang="zh-CN" sz="2000" b="1" kern="100" dirty="0">
                          <a:solidFill>
                            <a:schemeClr val="accent6"/>
                          </a:solidFill>
                          <a:latin typeface="+mn-ea"/>
                          <a:ea typeface="+mn-ea"/>
                          <a:cs typeface="Times New Roman" panose="02020603050405020304"/>
                        </a:rPr>
                        <a:t>．辛亥革命时期</a:t>
                      </a:r>
                      <a:r>
                        <a:rPr lang="en-US" sz="2000" b="1" kern="100" dirty="0">
                          <a:solidFill>
                            <a:schemeClr val="accent6"/>
                          </a:solidFill>
                          <a:latin typeface="+mn-ea"/>
                          <a:ea typeface="+mn-ea"/>
                          <a:cs typeface="Times New Roman" panose="02020603050405020304"/>
                        </a:rPr>
                        <a:t>    	</a:t>
                      </a:r>
                      <a:r>
                        <a:rPr lang="en-US" sz="2000" b="1" kern="100" dirty="0" smtClean="0">
                          <a:solidFill>
                            <a:schemeClr val="accent6"/>
                          </a:solidFill>
                          <a:latin typeface="+mn-ea"/>
                          <a:ea typeface="+mn-ea"/>
                          <a:cs typeface="Times New Roman" panose="02020603050405020304"/>
                        </a:rPr>
                        <a:t>                   D</a:t>
                      </a:r>
                      <a:r>
                        <a:rPr lang="zh-CN" sz="2000" b="1" kern="100" dirty="0">
                          <a:solidFill>
                            <a:schemeClr val="accent6"/>
                          </a:solidFill>
                          <a:latin typeface="+mn-ea"/>
                          <a:ea typeface="+mn-ea"/>
                          <a:cs typeface="Times New Roman" panose="02020603050405020304"/>
                        </a:rPr>
                        <a:t>．北洋军阀统治时期</a:t>
                      </a:r>
                      <a:endParaRPr lang="zh-CN" sz="2000" b="1" kern="100" dirty="0">
                        <a:solidFill>
                          <a:schemeClr val="accent6"/>
                        </a:solidFill>
                        <a:latin typeface="+mn-ea"/>
                        <a:ea typeface="+mn-ea"/>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cPr/>
                </a:tc>
                <a:tc hMerge="1">
                  <a:tcPr/>
                </a:tc>
              </a:tr>
              <a:tr h="612068">
                <a:tc>
                  <a:txBody>
                    <a:bodyPr/>
                    <a:lstStyle/>
                    <a:p>
                      <a:pPr indent="76200" algn="ctr">
                        <a:lnSpc>
                          <a:spcPct val="120000"/>
                        </a:lnSpc>
                        <a:spcAft>
                          <a:spcPts val="0"/>
                        </a:spcAft>
                      </a:pPr>
                      <a:r>
                        <a:rPr lang="zh-CN" sz="2000" b="1" kern="100" dirty="0">
                          <a:solidFill>
                            <a:schemeClr val="accent6"/>
                          </a:solidFill>
                          <a:latin typeface="+mn-ea"/>
                          <a:ea typeface="+mn-ea"/>
                          <a:cs typeface="Times New Roman" panose="02020603050405020304"/>
                        </a:rPr>
                        <a:t>教材立足点</a:t>
                      </a:r>
                      <a:endParaRPr lang="zh-CN" sz="2000" b="1" kern="100" dirty="0">
                        <a:solidFill>
                          <a:schemeClr val="accent6"/>
                        </a:solidFill>
                        <a:latin typeface="+mn-ea"/>
                        <a:ea typeface="+mn-ea"/>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28600" algn="ctr">
                        <a:lnSpc>
                          <a:spcPct val="120000"/>
                        </a:lnSpc>
                        <a:spcAft>
                          <a:spcPts val="0"/>
                        </a:spcAft>
                      </a:pPr>
                      <a:r>
                        <a:rPr lang="zh-CN" sz="2000" b="1" kern="100" dirty="0">
                          <a:solidFill>
                            <a:schemeClr val="accent6"/>
                          </a:solidFill>
                          <a:latin typeface="+mn-ea"/>
                          <a:ea typeface="+mn-ea"/>
                          <a:cs typeface="Times New Roman" panose="02020603050405020304"/>
                        </a:rPr>
                        <a:t>试题考察点</a:t>
                      </a:r>
                      <a:endParaRPr lang="zh-CN" sz="2000" b="1" kern="100" dirty="0">
                        <a:solidFill>
                          <a:schemeClr val="accent6"/>
                        </a:solidFill>
                        <a:latin typeface="+mn-ea"/>
                        <a:ea typeface="+mn-ea"/>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381000" algn="ctr">
                        <a:lnSpc>
                          <a:spcPct val="120000"/>
                        </a:lnSpc>
                        <a:spcAft>
                          <a:spcPts val="0"/>
                        </a:spcAft>
                      </a:pPr>
                      <a:r>
                        <a:rPr lang="zh-CN" sz="2000" b="1" kern="100" dirty="0">
                          <a:solidFill>
                            <a:schemeClr val="accent6"/>
                          </a:solidFill>
                          <a:latin typeface="+mn-ea"/>
                          <a:ea typeface="+mn-ea"/>
                          <a:cs typeface="Times New Roman" panose="02020603050405020304"/>
                        </a:rPr>
                        <a:t>命题思路</a:t>
                      </a:r>
                      <a:endParaRPr lang="zh-CN" sz="2000" b="1" kern="100" dirty="0">
                        <a:solidFill>
                          <a:schemeClr val="accent6"/>
                        </a:solidFill>
                        <a:latin typeface="+mn-ea"/>
                        <a:ea typeface="+mn-ea"/>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12068">
                <a:tc>
                  <a:txBody>
                    <a:bodyPr/>
                    <a:lstStyle/>
                    <a:p>
                      <a:pPr indent="304800" algn="ctr">
                        <a:lnSpc>
                          <a:spcPct val="120000"/>
                        </a:lnSpc>
                        <a:spcAft>
                          <a:spcPts val="0"/>
                        </a:spcAft>
                      </a:pPr>
                      <a:r>
                        <a:rPr lang="zh-CN" sz="2000" b="1" kern="100">
                          <a:solidFill>
                            <a:schemeClr val="accent6"/>
                          </a:solidFill>
                          <a:latin typeface="+mn-ea"/>
                          <a:ea typeface="+mn-ea"/>
                          <a:cs typeface="Times New Roman" panose="02020603050405020304"/>
                        </a:rPr>
                        <a:t>无</a:t>
                      </a:r>
                      <a:endParaRPr lang="zh-CN" sz="2000" b="1" kern="100">
                        <a:solidFill>
                          <a:schemeClr val="accent6"/>
                        </a:solidFill>
                        <a:latin typeface="+mn-ea"/>
                        <a:ea typeface="+mn-ea"/>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0000"/>
                        </a:lnSpc>
                        <a:spcAft>
                          <a:spcPts val="0"/>
                        </a:spcAft>
                      </a:pPr>
                      <a:r>
                        <a:rPr lang="zh-CN" sz="2000" b="1" kern="100" dirty="0">
                          <a:solidFill>
                            <a:schemeClr val="accent6"/>
                          </a:solidFill>
                          <a:latin typeface="+mn-ea"/>
                          <a:ea typeface="+mn-ea"/>
                          <a:cs typeface="Times New Roman" panose="02020603050405020304"/>
                        </a:rPr>
                        <a:t>民初中央与地方关系</a:t>
                      </a:r>
                      <a:endParaRPr lang="zh-CN" sz="2000" b="1" kern="100" dirty="0">
                        <a:solidFill>
                          <a:schemeClr val="accent6"/>
                        </a:solidFill>
                        <a:latin typeface="+mn-ea"/>
                        <a:ea typeface="+mn-ea"/>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0000"/>
                        </a:lnSpc>
                        <a:spcAft>
                          <a:spcPts val="0"/>
                        </a:spcAft>
                      </a:pPr>
                      <a:r>
                        <a:rPr lang="zh-CN" sz="2000" b="1" kern="100" dirty="0">
                          <a:solidFill>
                            <a:schemeClr val="accent6"/>
                          </a:solidFill>
                          <a:latin typeface="+mn-ea"/>
                          <a:ea typeface="+mn-ea"/>
                          <a:cs typeface="Times New Roman" panose="02020603050405020304"/>
                        </a:rPr>
                        <a:t>对中央集权概念考查的延展</a:t>
                      </a:r>
                      <a:endParaRPr lang="zh-CN" sz="2000" b="1" kern="100" dirty="0">
                        <a:solidFill>
                          <a:schemeClr val="accent6"/>
                        </a:solidFill>
                        <a:latin typeface="+mn-ea"/>
                        <a:ea typeface="+mn-ea"/>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5298" name="内容占位符 2"/>
          <p:cNvSpPr>
            <a:spLocks noGrp="1"/>
          </p:cNvSpPr>
          <p:nvPr>
            <p:ph idx="1" hasCustomPrompt="1"/>
          </p:nvPr>
        </p:nvSpPr>
        <p:spPr>
          <a:xfrm>
            <a:off x="457200" y="2060575"/>
            <a:ext cx="8578850" cy="4065588"/>
          </a:xfrm>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问题提出：</a:t>
            </a:r>
            <a:endPar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endParaRPr kumimoji="0" lang="zh-CN" altLang="zh-CN" sz="2400" b="0"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在近代西方侵略与中国近代化的新时代背景下，传统的中</a:t>
            </a:r>
            <a:endPar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央集权制度面临怎样的挑战</a:t>
            </a:r>
            <a:r>
              <a:rPr kumimoji="0" lang="zh-CN" altLang="en-US" sz="2400" b="1" i="0" u="none" strike="noStrike" kern="1200" cap="none" spc="0" normalizeH="0" baseline="0" noProof="0" dirty="0" smtClean="0">
                <a:ln>
                  <a:noFill/>
                </a:ln>
                <a:solidFill>
                  <a:schemeClr val="accent6"/>
                </a:solidFill>
                <a:effectLst/>
                <a:uLnTx/>
                <a:uFillTx/>
                <a:latin typeface="+mn-lt"/>
                <a:ea typeface="+mn-ea"/>
                <a:cs typeface="+mn-cs"/>
              </a:rPr>
              <a:t>？</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发生了怎样的变化？</a:t>
            </a:r>
            <a:endPar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endParaRPr kumimoji="0" lang="zh-CN" altLang="en-US" sz="2400" b="0" i="0" u="none" strike="noStrike" kern="1200" cap="none" spc="0" normalizeH="0" baseline="0" noProof="0" dirty="0" smtClean="0">
              <a:ln>
                <a:noFill/>
              </a:ln>
              <a:solidFill>
                <a:schemeClr val="accent6"/>
              </a:solidFill>
              <a:effectLst/>
              <a:uLnTx/>
              <a:uFillTx/>
              <a:latin typeface="+mn-lt"/>
              <a:ea typeface="+mn-ea"/>
              <a:cs typeface="+mn-cs"/>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9154" name="内容占位符 2"/>
          <p:cNvSpPr>
            <a:spLocks noGrp="1" noChangeArrowheads="1"/>
          </p:cNvSpPr>
          <p:nvPr>
            <p:ph idx="1" hasCustomPrompt="1"/>
          </p:nvPr>
        </p:nvSpPr>
        <p:spPr>
          <a:xfrm>
            <a:off x="250825" y="404813"/>
            <a:ext cx="8785225" cy="4525963"/>
          </a:xfrm>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endParaRPr kumimoji="0" lang="en-US" altLang="zh-CN"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zh-CN" altLang="en-US" sz="2400" b="1" i="0" u="none" strike="noStrike" kern="1200" cap="none" spc="0" normalizeH="0" baseline="0" noProof="0" dirty="0" smtClean="0">
                <a:ln>
                  <a:noFill/>
                </a:ln>
                <a:solidFill>
                  <a:schemeClr val="accent6"/>
                </a:solidFill>
                <a:effectLst/>
                <a:uLnTx/>
                <a:uFillTx/>
                <a:latin typeface="+mn-ea"/>
                <a:ea typeface="+mn-ea"/>
                <a:cs typeface="+mn-cs"/>
              </a:rPr>
              <a:t>专题整理：</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19</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世纪</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50-60</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年代：中央集权的体制危机</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第二次鸦片战争和太平天国运动使清政府中央集权陷入空前</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危机</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在镇压太平天国过程中兴起的地方督抚权力直接打击和削弱</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了中央集权的权威体系</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西方侵略的挑战从另一个层面冲击了清朝中央集权体制</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洋务运动的兴起也在一定程度上冲击了中央集权制度</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总理衙门虽是为适应变局作出的调整，又表明中央体制在总</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体上没有发生根本性的变化</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hasCustomPrompt="1"/>
          </p:nvPr>
        </p:nvSpPr>
        <p:spPr>
          <a:xfrm>
            <a:off x="250825" y="836613"/>
            <a:ext cx="8785225" cy="4525963"/>
          </a:xfrm>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endParaRPr kumimoji="0" lang="en-US" altLang="zh-CN" sz="2800" b="1"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1901-1905</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年</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清末新政时各省独立地位的初步形成及与</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中央的矛盾</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en-US" altLang="zh-CN" sz="2400" b="0" i="0" u="none" strike="noStrike" kern="1200" cap="none" spc="0" normalizeH="0" baseline="0" noProof="0" dirty="0" smtClean="0">
                <a:ln>
                  <a:noFill/>
                </a:ln>
                <a:solidFill>
                  <a:schemeClr val="accent6"/>
                </a:solidFill>
                <a:effectLst/>
                <a:uLnTx/>
                <a:uFillTx/>
                <a:latin typeface="+mn-ea"/>
                <a:ea typeface="+mn-ea"/>
                <a:cs typeface="+mn-cs"/>
              </a:rPr>
              <a:t>    </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1900</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年“东南互保”表面上是为防止义和团向南发展，实际</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上则是借西方势力以保护各自的地方利益</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1901</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至</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1905</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年的新政时期，形成了中央体制改革与地方事权</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扩展并进和矛盾尖锐的局面：一方面中央集权权威衰弱，地方势</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力扩大，另一方面是中央集权尤其是皇权的控制在一定程度上犹</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还存在。新政进一步推动了各省独立地位的形成</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新政中各种行政管理机构应需而立，表明省级政府的行政能</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力得到扩展和提高，从而大大加强了省的独立性</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在兴办地方路矿实业的过程中，省之利权意识萌发了</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清政府相继成立商部、练兵处、巡警部、学部等，目的是为</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加强统一的领导和管理，但上述措施却受到地方督抚的抵制</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endParaRPr kumimoji="0" lang="zh-CN" altLang="en-US"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endParaRPr kumimoji="0" lang="zh-CN" altLang="en-US" sz="2400" b="0" i="0" u="none" strike="noStrike" kern="1200" cap="none" spc="0" normalizeH="0" baseline="0" noProof="0" dirty="0">
              <a:ln>
                <a:noFill/>
              </a:ln>
              <a:solidFill>
                <a:schemeClr val="tx1"/>
              </a:solidFill>
              <a:effectLst/>
              <a:uLnTx/>
              <a:uFillTx/>
              <a:latin typeface="+mn-ea"/>
              <a:ea typeface="+mn-ea"/>
              <a:cs typeface="+mn-cs"/>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3250" name="内容占位符 2"/>
          <p:cNvSpPr>
            <a:spLocks noGrp="1" noChangeArrowheads="1"/>
          </p:cNvSpPr>
          <p:nvPr>
            <p:ph idx="1" hasCustomPrompt="1"/>
          </p:nvPr>
        </p:nvSpPr>
        <p:spPr>
          <a:xfrm>
            <a:off x="179388" y="476250"/>
            <a:ext cx="8964613" cy="3351213"/>
          </a:xfrm>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1906-1910</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年</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预备立宪时期中央与各省关系的重新调整</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       </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1907</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年六月，清廷颁布的地方官制改革章程，朝廷默认晚</a:t>
            </a:r>
            <a:endPar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清新政以来督抚在扩大事权过程中所形成的权力</a:t>
            </a:r>
            <a:endPar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各省谘议局的成立，使中国出现了地方性的立法活动，使省</a:t>
            </a:r>
            <a:endPar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的独立性大大增强</a:t>
            </a:r>
            <a:endPar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       </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1906</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年中央各部又一次调整为十一个部以后，也开始屡屡</a:t>
            </a:r>
            <a:endPar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请旨统一事权，要求加强中央对各省财政、军事、司法、人事权</a:t>
            </a:r>
            <a:endPar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力的监管，表现出明显的加强中央集权的势头</a:t>
            </a:r>
            <a:endPar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zh-CN" altLang="zh-CN" sz="2800" b="1" i="0" u="none" strike="noStrike" kern="1200" cap="none" spc="0" normalizeH="0" baseline="0" noProof="0" dirty="0" smtClean="0">
                <a:ln>
                  <a:noFill/>
                </a:ln>
                <a:solidFill>
                  <a:schemeClr val="accent6"/>
                </a:solidFill>
                <a:effectLst/>
                <a:uLnTx/>
                <a:uFillTx/>
                <a:latin typeface="+mn-lt"/>
                <a:ea typeface="+mn-ea"/>
                <a:cs typeface="+mn-cs"/>
              </a:rPr>
              <a:t>北洋政治下的地方与中央治权之争</a:t>
            </a:r>
            <a:endParaRPr kumimoji="0" lang="en-US" altLang="zh-CN" sz="28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en-US" altLang="zh-CN" sz="2800" b="1" i="0" u="none" strike="noStrike" kern="1200" cap="none" spc="0" normalizeH="0" baseline="0" noProof="0" dirty="0" smtClean="0">
                <a:ln>
                  <a:noFill/>
                </a:ln>
                <a:solidFill>
                  <a:schemeClr val="accent6"/>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民国肇建，袁世凯北洋势力强大，中央积极有为，地方势力</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受中央权势及舆论的双重压抑</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二次革命，袁世凯强调用兵讨伐不服从中央的地方，凸显</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了北京政府的强势地位及维持中央集权的政治诉求</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联省自治思潮的理论与实践</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随着地方军阀势力膨胀，中央权力逐渐被抽空，政局呈现出</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极为动荡不稳的状况。统一的中央政权名存实亡</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endParaRPr kumimoji="0" lang="zh-CN" altLang="en-US" sz="2400" b="1" i="0" u="none" strike="noStrike" kern="1200" cap="none" spc="0" normalizeH="0" baseline="0" noProof="0" dirty="0" smtClean="0">
              <a:ln>
                <a:noFill/>
              </a:ln>
              <a:solidFill>
                <a:schemeClr val="tx1"/>
              </a:solidFill>
              <a:effectLst/>
              <a:uLnTx/>
              <a:uFillTx/>
              <a:latin typeface="+mn-ea"/>
              <a:ea typeface="+mn-ea"/>
              <a:cs typeface="+mn-cs"/>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hasCustomPrompt="1"/>
          </p:nvPr>
        </p:nvSpPr>
        <p:spPr>
          <a:xfrm>
            <a:off x="250825" y="620713"/>
            <a:ext cx="8785225" cy="4525963"/>
          </a:xfrm>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endParaRPr kumimoji="0" lang="en-US" altLang="zh-CN" sz="2800" b="1" i="0" u="none" strike="noStrike" kern="1200" cap="none" spc="0" normalizeH="0" baseline="0" noProof="0" dirty="0" smtClean="0">
              <a:ln>
                <a:noFill/>
              </a:ln>
              <a:solidFill>
                <a:schemeClr val="tx1"/>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思维拓展</a:t>
            </a:r>
            <a:r>
              <a:rPr kumimoji="0" lang="zh-CN" altLang="en-US" sz="2400" b="1" i="0" u="none" strike="noStrike" kern="1200" cap="none" spc="0" normalizeH="0" baseline="0" noProof="0" dirty="0" smtClean="0">
                <a:ln>
                  <a:noFill/>
                </a:ln>
                <a:solidFill>
                  <a:schemeClr val="accent6"/>
                </a:solidFill>
                <a:effectLst/>
                <a:uLnTx/>
                <a:uFillTx/>
                <a:latin typeface="+mn-ea"/>
                <a:ea typeface="+mn-ea"/>
                <a:cs typeface="+mn-cs"/>
              </a:rPr>
              <a:t>：</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endParaRPr kumimoji="0" lang="zh-CN" altLang="zh-CN" sz="3200" b="0"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阅读材料，回答问题</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材料一</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中国疆域广阔</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民族众多</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地主租佃制发展较早</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自</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秦朝就全面采用了中央集权的统治方式。这也是华夏多民族统国</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家不断发展壮大的历史必然，具有合理性。历代处理中央与地方</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关系时所贯彻的强化中央集权的基本政策，表现有：全面推行职</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业官僚任职的郡县制，把地方治理权交给效忠朝廷的官吏；加强</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对地方的监察，将地方官置于垂直监察系统的控制之下；中央政</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府直接掌管地方官吏的任免、考核和迁调；利用部州方镇行省督</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抚等中央派出机构加强对郡县官府的督责。高度中央集权，曾经</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在国家统一、社会稳定和抵御外侵方面发挥了重要作用。</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en-US" sz="2400" b="1" i="0" u="none" strike="noStrike" kern="1200" cap="none" spc="0" normalizeH="0" baseline="0" noProof="0" dirty="0" smtClean="0">
                <a:ln>
                  <a:noFill/>
                </a:ln>
                <a:solidFill>
                  <a:schemeClr val="accent6"/>
                </a:solidFill>
                <a:effectLst/>
                <a:uLnTx/>
                <a:uFillTx/>
                <a:latin typeface="+mn-ea"/>
                <a:ea typeface="+mn-ea"/>
                <a:cs typeface="+mn-cs"/>
              </a:rPr>
              <a:t> </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—摘编自李治安 杜家骥著：《中国古代官僚政治》</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hasCustomPrompt="1"/>
          </p:nvPr>
        </p:nvSpPr>
        <p:spPr>
          <a:xfrm>
            <a:off x="179388" y="1052513"/>
            <a:ext cx="8856663" cy="4525963"/>
          </a:xfrm>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endParaRPr kumimoji="0" lang="zh-CN" altLang="zh-CN" sz="3200" b="1" i="0" u="none" strike="noStrike" kern="1200" cap="none" spc="0" normalizeH="0" baseline="0" noProof="0" dirty="0" smtClean="0">
              <a:ln>
                <a:noFill/>
              </a:ln>
              <a:solidFill>
                <a:schemeClr val="tx1"/>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tx1"/>
                </a:solidFill>
                <a:effectLst/>
                <a:uLnTx/>
                <a:uFillTx/>
                <a:latin typeface="+mn-ea"/>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材料二 </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19</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世纪</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50-60</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年代，第二次鸦片战争和太平天国运</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动使清政府陷入空前的统治危机之中，传统的中央集权体制无法</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同时应对内忧外患的局面。在财政收入方面，清政府财政来源主</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要建立在农业经济结构之上，不仅来源单一，而且受康熙朝“永</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不加赋”的规定，一旦财政需求激增就难以对付。财政支配权又</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集中于中央，导致地方没有独立的财政权，严重束缚着地方发展</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的能力。在军事体制方面，清朝为加强中央集权，建立了一套行</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之有效的控制军权的办法。军队兵籍在兵部，同时又以地方督抚</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分任兵政。凡国家有重大军事行动，中央则从各省抽调军队，派</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钦差大臣统帅。这套体制使军队的管辖、调遣、指挥之权分离，</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其结果势必削弱军队的组织性和战斗力。</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—摘编自</a:t>
            </a:r>
            <a:r>
              <a:rPr kumimoji="0" lang="en-US" altLang="zh-CN" sz="2400" b="1" i="0" u="none" strike="noStrike" kern="1200" cap="none" spc="0" normalizeH="0" baseline="0" noProof="0" dirty="0" err="1" smtClean="0">
                <a:ln>
                  <a:noFill/>
                </a:ln>
                <a:solidFill>
                  <a:schemeClr val="accent6"/>
                </a:solidFill>
                <a:effectLst/>
                <a:uLnTx/>
                <a:uFillTx/>
                <a:latin typeface="+mn-ea"/>
                <a:ea typeface="+mn-ea"/>
                <a:cs typeface="+mn-cs"/>
              </a:rPr>
              <a:t>刘伟</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《晚清新政时期中央与各省关系初探》</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7106" name="内容占位符 2"/>
          <p:cNvSpPr>
            <a:spLocks noGrp="1"/>
          </p:cNvSpPr>
          <p:nvPr>
            <p:ph idx="1" hasCustomPrompt="1"/>
          </p:nvPr>
        </p:nvSpPr>
        <p:spPr>
          <a:xfrm>
            <a:off x="179388" y="1916113"/>
            <a:ext cx="8856663" cy="3811588"/>
          </a:xfrm>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20000"/>
              </a:spcBef>
              <a:spcAft>
                <a:spcPct val="0"/>
              </a:spcAft>
              <a:buClrTx/>
              <a:buSzTx/>
              <a:buFont typeface="Wingdings" panose="05000000000000000000" pitchFamily="2" charset="2"/>
              <a:buNone/>
              <a:defRPr/>
            </a:pPr>
            <a:r>
              <a:rPr kumimoji="0" lang="zh-CN" altLang="en-US" sz="28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重要史实：</a:t>
            </a:r>
            <a:r>
              <a:rPr kumimoji="0" lang="en-US" altLang="zh-CN" sz="28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 </a:t>
            </a:r>
            <a:endParaRPr kumimoji="0" lang="en-US" altLang="zh-CN" sz="28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endParaRPr>
          </a:p>
          <a:p>
            <a:pPr marL="0" marR="0" lvl="0" indent="0" algn="l" defTabSz="914400" rtl="0" eaLnBrk="0" fontAlgn="base" latinLnBrk="0" hangingPunct="0">
              <a:lnSpc>
                <a:spcPct val="100000"/>
              </a:lnSpc>
              <a:spcBef>
                <a:spcPct val="20000"/>
              </a:spcBef>
              <a:spcAft>
                <a:spcPct val="0"/>
              </a:spcAft>
              <a:buClrTx/>
              <a:buSzTx/>
              <a:buFont typeface="Wingdings" panose="05000000000000000000" pitchFamily="2" charset="2"/>
              <a:buNone/>
              <a:defRPr/>
            </a:pPr>
            <a:r>
              <a:rPr kumimoji="0" lang="en-US" altLang="zh-CN" sz="3200" b="1" i="0" u="none" strike="noStrike" kern="1200" cap="none" spc="0" normalizeH="0" baseline="0" noProof="0" dirty="0" smtClean="0">
                <a:ln>
                  <a:noFill/>
                </a:ln>
                <a:solidFill>
                  <a:schemeClr val="tx1"/>
                </a:solidFill>
                <a:effectLst/>
                <a:uLnTx/>
                <a:uFillTx/>
                <a:latin typeface="宋体" panose="02010600030101010101" pitchFamily="2" charset="-122"/>
                <a:ea typeface="+mn-ea"/>
                <a:cs typeface="+mn-cs"/>
              </a:rPr>
              <a:t>    </a:t>
            </a:r>
            <a:r>
              <a:rPr kumimoji="0" lang="zh-CN" altLang="en-US" sz="28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中国古代史：主要朝代的政治制度，包括分封制的演变、君主专制中央集权制度以及选官制度的演变及其阶段特征；重要经济制度（土地、赋税、货币制度）和政策的演变，及其与商品经济发展的关系，唐宋以来商品经济发展、繁荣在农业、手工业、商业、外贸和市镇兴起等方面的表现，古代经济发展的阶段特征；以儒学为主线的传统主流思想演变及其阶段特征。</a:t>
            </a:r>
            <a:endParaRPr kumimoji="0" lang="zh-CN" altLang="zh-CN" sz="28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hasCustomPrompt="1"/>
          </p:nvPr>
        </p:nvSpPr>
        <p:spPr>
          <a:xfrm>
            <a:off x="107950" y="1916113"/>
            <a:ext cx="8856663" cy="4525963"/>
          </a:xfrm>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ts val="6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tx1"/>
                </a:solidFill>
                <a:effectLst/>
                <a:uLnTx/>
                <a:uFillTx/>
                <a:latin typeface="+mn-ea"/>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思考并回答</a:t>
            </a:r>
            <a:r>
              <a:rPr kumimoji="0" lang="zh-CN" altLang="en-US" sz="2400" b="1" i="0" u="none" strike="noStrike" kern="1200" cap="none" spc="0" normalizeH="0" baseline="0" noProof="0" dirty="0" smtClean="0">
                <a:ln>
                  <a:noFill/>
                </a:ln>
                <a:solidFill>
                  <a:schemeClr val="accent6"/>
                </a:solidFill>
                <a:effectLst/>
                <a:uLnTx/>
                <a:uFillTx/>
                <a:latin typeface="+mn-ea"/>
                <a:ea typeface="+mn-ea"/>
                <a:cs typeface="+mn-cs"/>
              </a:rPr>
              <a:t>：</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1</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）依据材料一并结合所学知识回答，中国古代的中央集权制度建立的历史必然性是什么</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这一制度曾经具有的制度优势是什么</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中央控制地方的基本手段有哪些？</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2</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）依据材料二并结合所学知识回答</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晚清时期</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面对内忧外患</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传统的中央集权体制暴露出了怎样的制度缺陷</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发生了怎样的变化？导致了怎样的后果</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endParaRPr kumimoji="0" lang="zh-CN" altLang="en-US" sz="3200" b="1" i="0" u="none" strike="noStrike" kern="1200" cap="none" spc="0" normalizeH="0" baseline="0" noProof="0" dirty="0" smtClean="0">
              <a:ln>
                <a:noFill/>
              </a:ln>
              <a:solidFill>
                <a:schemeClr val="tx1"/>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endParaRPr kumimoji="0" lang="zh-CN" altLang="en-US"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endParaRPr kumimoji="0" lang="zh-CN" altLang="en-US"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4274" name="内容占位符 2"/>
          <p:cNvSpPr>
            <a:spLocks noGrp="1" noChangeArrowheads="1"/>
          </p:cNvSpPr>
          <p:nvPr>
            <p:ph idx="1" hasCustomPrompt="1"/>
          </p:nvPr>
        </p:nvSpPr>
        <p:spPr>
          <a:xfrm>
            <a:off x="250825" y="1628775"/>
            <a:ext cx="8893175" cy="676275"/>
          </a:xfrm>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专题四</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中国与世界市场</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：从明朝中晚期到民国初年</a:t>
            </a:r>
            <a:endPar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endParaRPr kumimoji="0" lang="zh-CN" altLang="zh-CN" sz="2800" b="1" i="0" u="none" strike="noStrike" kern="1200" cap="none" spc="0" normalizeH="0" baseline="0" noProof="0" dirty="0">
              <a:ln>
                <a:noFill/>
              </a:ln>
              <a:solidFill>
                <a:schemeClr val="tx1"/>
              </a:solidFill>
              <a:effectLst/>
              <a:uLnTx/>
              <a:uFillTx/>
              <a:latin typeface="+mn-ea"/>
              <a:ea typeface="+mn-ea"/>
              <a:cs typeface="+mn-cs"/>
            </a:endParaRPr>
          </a:p>
        </p:txBody>
      </p:sp>
      <p:graphicFrame>
        <p:nvGraphicFramePr>
          <p:cNvPr id="3" name="表格 2"/>
          <p:cNvGraphicFramePr>
            <a:graphicFrameLocks noGrp="1"/>
          </p:cNvGraphicFramePr>
          <p:nvPr/>
        </p:nvGraphicFramePr>
        <p:xfrm>
          <a:off x="468313" y="2565400"/>
          <a:ext cx="8353425" cy="3400425"/>
        </p:xfrm>
        <a:graphic>
          <a:graphicData uri="http://schemas.openxmlformats.org/drawingml/2006/table">
            <a:tbl>
              <a:tblPr/>
              <a:tblGrid>
                <a:gridCol w="2783656"/>
                <a:gridCol w="2784637"/>
                <a:gridCol w="2784637"/>
              </a:tblGrid>
              <a:tr h="2029952">
                <a:tc gridSpan="3">
                  <a:txBody>
                    <a:bodyPr/>
                    <a:lstStyle/>
                    <a:p>
                      <a:pPr algn="l">
                        <a:lnSpc>
                          <a:spcPct val="120000"/>
                        </a:lnSpc>
                        <a:spcAft>
                          <a:spcPts val="0"/>
                        </a:spcAft>
                      </a:pPr>
                      <a:r>
                        <a:rPr lang="en-US" sz="2000" b="1" kern="100" dirty="0">
                          <a:solidFill>
                            <a:schemeClr val="accent6"/>
                          </a:solidFill>
                          <a:latin typeface="+mn-ea"/>
                          <a:ea typeface="+mn-ea"/>
                          <a:cs typeface="Times New Roman" panose="02020603050405020304"/>
                        </a:rPr>
                        <a:t>(2015</a:t>
                      </a:r>
                      <a:r>
                        <a:rPr lang="zh-CN" sz="2000" b="1" kern="100" dirty="0">
                          <a:solidFill>
                            <a:schemeClr val="accent6"/>
                          </a:solidFill>
                          <a:latin typeface="+mn-ea"/>
                          <a:ea typeface="+mn-ea"/>
                          <a:cs typeface="Times New Roman" panose="02020603050405020304"/>
                        </a:rPr>
                        <a:t>新课标卷Ⅰ</a:t>
                      </a:r>
                      <a:r>
                        <a:rPr lang="en-US" sz="2000" b="1" kern="100" dirty="0">
                          <a:solidFill>
                            <a:schemeClr val="accent6"/>
                          </a:solidFill>
                          <a:latin typeface="+mn-ea"/>
                          <a:ea typeface="+mn-ea"/>
                          <a:cs typeface="Times New Roman" panose="02020603050405020304"/>
                        </a:rPr>
                        <a:t>)28</a:t>
                      </a:r>
                      <a:r>
                        <a:rPr lang="zh-CN" sz="2000" b="1" kern="100" dirty="0">
                          <a:solidFill>
                            <a:schemeClr val="accent6"/>
                          </a:solidFill>
                          <a:latin typeface="+mn-ea"/>
                          <a:ea typeface="+mn-ea"/>
                          <a:cs typeface="Times New Roman" panose="02020603050405020304"/>
                        </a:rPr>
                        <a:t>．</a:t>
                      </a:r>
                      <a:r>
                        <a:rPr lang="en-US" sz="2000" b="1" kern="100" dirty="0">
                          <a:solidFill>
                            <a:schemeClr val="accent6"/>
                          </a:solidFill>
                          <a:latin typeface="+mn-ea"/>
                          <a:ea typeface="+mn-ea"/>
                          <a:cs typeface="Times New Roman" panose="02020603050405020304"/>
                        </a:rPr>
                        <a:t>1852</a:t>
                      </a:r>
                      <a:r>
                        <a:rPr lang="zh-CN" sz="2000" b="1" kern="100" dirty="0">
                          <a:solidFill>
                            <a:schemeClr val="accent6"/>
                          </a:solidFill>
                          <a:latin typeface="+mn-ea"/>
                          <a:ea typeface="+mn-ea"/>
                          <a:cs typeface="Times New Roman" panose="02020603050405020304"/>
                        </a:rPr>
                        <a:t>年，一位在华英国人在报告中称，英国商人运往伦敦的中国生丝是以“无用的”曼彻斯特上等棉布包装的。而在此之前，用于包装的主要是中国产的土布。包装布的这种变化反映了当时</a:t>
                      </a:r>
                      <a:endParaRPr lang="zh-CN" sz="2000" b="1" kern="100" dirty="0">
                        <a:solidFill>
                          <a:schemeClr val="accent6"/>
                        </a:solidFill>
                        <a:latin typeface="+mn-ea"/>
                        <a:ea typeface="+mn-ea"/>
                        <a:cs typeface="Times New Roman" panose="02020603050405020304"/>
                      </a:endParaRPr>
                    </a:p>
                    <a:p>
                      <a:pPr algn="l">
                        <a:lnSpc>
                          <a:spcPct val="120000"/>
                        </a:lnSpc>
                        <a:spcAft>
                          <a:spcPts val="0"/>
                        </a:spcAft>
                        <a:tabLst>
                          <a:tab pos="2962275" algn="l"/>
                        </a:tabLst>
                      </a:pPr>
                      <a:r>
                        <a:rPr lang="en-US" sz="2000" b="1" kern="100" dirty="0" smtClean="0">
                          <a:solidFill>
                            <a:schemeClr val="accent6"/>
                          </a:solidFill>
                          <a:latin typeface="+mn-ea"/>
                          <a:ea typeface="+mn-ea"/>
                          <a:cs typeface="Times New Roman" panose="02020603050405020304"/>
                        </a:rPr>
                        <a:t>        A</a:t>
                      </a:r>
                      <a:r>
                        <a:rPr lang="zh-CN" sz="2000" b="1" kern="100" dirty="0">
                          <a:solidFill>
                            <a:schemeClr val="accent6"/>
                          </a:solidFill>
                          <a:latin typeface="+mn-ea"/>
                          <a:ea typeface="+mn-ea"/>
                          <a:cs typeface="Times New Roman" panose="02020603050405020304"/>
                        </a:rPr>
                        <a:t>．中国的土布质量粗糙</a:t>
                      </a:r>
                      <a:r>
                        <a:rPr lang="en-US" sz="2000" b="1" kern="100" dirty="0">
                          <a:solidFill>
                            <a:schemeClr val="accent6"/>
                          </a:solidFill>
                          <a:latin typeface="+mn-ea"/>
                          <a:ea typeface="+mn-ea"/>
                          <a:cs typeface="Times New Roman" panose="02020603050405020304"/>
                        </a:rPr>
                        <a:t>      	B</a:t>
                      </a:r>
                      <a:r>
                        <a:rPr lang="zh-CN" sz="2000" b="1" kern="100" dirty="0">
                          <a:solidFill>
                            <a:schemeClr val="accent6"/>
                          </a:solidFill>
                          <a:latin typeface="+mn-ea"/>
                          <a:ea typeface="+mn-ea"/>
                          <a:cs typeface="Times New Roman" panose="02020603050405020304"/>
                        </a:rPr>
                        <a:t>．英国棉布价格更具优势</a:t>
                      </a:r>
                      <a:endParaRPr lang="zh-CN" sz="2000" b="1" kern="100" dirty="0">
                        <a:solidFill>
                          <a:schemeClr val="accent6"/>
                        </a:solidFill>
                        <a:latin typeface="+mn-ea"/>
                        <a:ea typeface="+mn-ea"/>
                        <a:cs typeface="Times New Roman" panose="02020603050405020304"/>
                      </a:endParaRPr>
                    </a:p>
                    <a:p>
                      <a:pPr algn="l">
                        <a:lnSpc>
                          <a:spcPct val="120000"/>
                        </a:lnSpc>
                        <a:spcAft>
                          <a:spcPts val="0"/>
                        </a:spcAft>
                        <a:tabLst>
                          <a:tab pos="2962275" algn="l"/>
                        </a:tabLst>
                      </a:pPr>
                      <a:r>
                        <a:rPr lang="en-US" sz="2000" b="1" kern="100" dirty="0" smtClean="0">
                          <a:solidFill>
                            <a:schemeClr val="accent6"/>
                          </a:solidFill>
                          <a:latin typeface="+mn-ea"/>
                          <a:ea typeface="+mn-ea"/>
                          <a:cs typeface="Times New Roman" panose="02020603050405020304"/>
                        </a:rPr>
                        <a:t>        C</a:t>
                      </a:r>
                      <a:r>
                        <a:rPr lang="zh-CN" sz="2000" b="1" kern="100" dirty="0">
                          <a:solidFill>
                            <a:schemeClr val="accent6"/>
                          </a:solidFill>
                          <a:latin typeface="+mn-ea"/>
                          <a:ea typeface="+mn-ea"/>
                          <a:cs typeface="Times New Roman" panose="02020603050405020304"/>
                        </a:rPr>
                        <a:t>．中国生丝在英国畅销</a:t>
                      </a:r>
                      <a:r>
                        <a:rPr lang="en-US" sz="2000" b="1" kern="100" dirty="0">
                          <a:solidFill>
                            <a:schemeClr val="accent6"/>
                          </a:solidFill>
                          <a:latin typeface="+mn-ea"/>
                          <a:ea typeface="+mn-ea"/>
                          <a:cs typeface="Times New Roman" panose="02020603050405020304"/>
                        </a:rPr>
                        <a:t>   </a:t>
                      </a:r>
                      <a:r>
                        <a:rPr lang="en-US" sz="2000" b="1" kern="100" dirty="0" smtClean="0">
                          <a:solidFill>
                            <a:schemeClr val="accent6"/>
                          </a:solidFill>
                          <a:latin typeface="+mn-ea"/>
                          <a:ea typeface="+mn-ea"/>
                          <a:cs typeface="Times New Roman" panose="02020603050405020304"/>
                        </a:rPr>
                        <a:t>     </a:t>
                      </a:r>
                      <a:r>
                        <a:rPr lang="en-US" sz="2000" b="1" kern="100" dirty="0">
                          <a:solidFill>
                            <a:schemeClr val="accent6"/>
                          </a:solidFill>
                          <a:latin typeface="+mn-ea"/>
                          <a:ea typeface="+mn-ea"/>
                          <a:cs typeface="Times New Roman" panose="02020603050405020304"/>
                        </a:rPr>
                        <a:t>	D</a:t>
                      </a:r>
                      <a:r>
                        <a:rPr lang="zh-CN" sz="2000" b="1" kern="100" dirty="0">
                          <a:solidFill>
                            <a:schemeClr val="accent6"/>
                          </a:solidFill>
                          <a:latin typeface="+mn-ea"/>
                          <a:ea typeface="+mn-ea"/>
                          <a:cs typeface="Times New Roman" panose="02020603050405020304"/>
                        </a:rPr>
                        <a:t>．英国棉布在中国滞销</a:t>
                      </a:r>
                      <a:endParaRPr lang="zh-CN" sz="2000" b="1" kern="100" dirty="0">
                        <a:solidFill>
                          <a:schemeClr val="accent6"/>
                        </a:solidFill>
                        <a:latin typeface="+mn-ea"/>
                        <a:ea typeface="+mn-ea"/>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cPr/>
                </a:tc>
                <a:tc hMerge="1">
                  <a:tcPr/>
                </a:tc>
              </a:tr>
              <a:tr h="638359">
                <a:tc>
                  <a:txBody>
                    <a:bodyPr/>
                    <a:lstStyle/>
                    <a:p>
                      <a:pPr indent="228600" algn="ctr">
                        <a:lnSpc>
                          <a:spcPct val="120000"/>
                        </a:lnSpc>
                        <a:spcAft>
                          <a:spcPts val="0"/>
                        </a:spcAft>
                      </a:pPr>
                      <a:r>
                        <a:rPr lang="zh-CN" sz="2000" b="1" kern="100" dirty="0">
                          <a:solidFill>
                            <a:schemeClr val="accent6"/>
                          </a:solidFill>
                          <a:latin typeface="+mn-ea"/>
                          <a:ea typeface="+mn-ea"/>
                          <a:cs typeface="Times New Roman" panose="02020603050405020304"/>
                        </a:rPr>
                        <a:t>教材立足点</a:t>
                      </a:r>
                      <a:endParaRPr lang="zh-CN" sz="2000" b="1" kern="100" dirty="0">
                        <a:solidFill>
                          <a:schemeClr val="accent6"/>
                        </a:solidFill>
                        <a:latin typeface="+mn-ea"/>
                        <a:ea typeface="+mn-ea"/>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304800" algn="ctr">
                        <a:lnSpc>
                          <a:spcPct val="120000"/>
                        </a:lnSpc>
                        <a:spcAft>
                          <a:spcPts val="0"/>
                        </a:spcAft>
                      </a:pPr>
                      <a:r>
                        <a:rPr lang="zh-CN" sz="2000" b="1" kern="100" dirty="0">
                          <a:solidFill>
                            <a:schemeClr val="accent6"/>
                          </a:solidFill>
                          <a:latin typeface="+mn-ea"/>
                          <a:ea typeface="+mn-ea"/>
                          <a:cs typeface="Times New Roman" panose="02020603050405020304"/>
                        </a:rPr>
                        <a:t>试题考察点</a:t>
                      </a:r>
                      <a:endParaRPr lang="zh-CN" sz="2000" b="1" kern="100" dirty="0">
                        <a:solidFill>
                          <a:schemeClr val="accent6"/>
                        </a:solidFill>
                        <a:latin typeface="+mn-ea"/>
                        <a:ea typeface="+mn-ea"/>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304800" algn="ctr">
                        <a:lnSpc>
                          <a:spcPct val="120000"/>
                        </a:lnSpc>
                        <a:spcAft>
                          <a:spcPts val="0"/>
                        </a:spcAft>
                      </a:pPr>
                      <a:r>
                        <a:rPr lang="zh-CN" sz="2000" b="1" kern="100" dirty="0">
                          <a:solidFill>
                            <a:schemeClr val="accent6"/>
                          </a:solidFill>
                          <a:latin typeface="+mn-ea"/>
                          <a:ea typeface="+mn-ea"/>
                          <a:cs typeface="Times New Roman" panose="02020603050405020304"/>
                        </a:rPr>
                        <a:t>命题思路</a:t>
                      </a:r>
                      <a:endParaRPr lang="zh-CN" sz="2000" b="1" kern="100" dirty="0">
                        <a:solidFill>
                          <a:schemeClr val="accent6"/>
                        </a:solidFill>
                        <a:latin typeface="+mn-ea"/>
                        <a:ea typeface="+mn-ea"/>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38359">
                <a:tc>
                  <a:txBody>
                    <a:bodyPr/>
                    <a:lstStyle/>
                    <a:p>
                      <a:pPr algn="ctr">
                        <a:lnSpc>
                          <a:spcPct val="120000"/>
                        </a:lnSpc>
                        <a:spcAft>
                          <a:spcPts val="0"/>
                        </a:spcAft>
                      </a:pPr>
                      <a:r>
                        <a:rPr lang="zh-CN" sz="2000" b="1" kern="0" dirty="0">
                          <a:solidFill>
                            <a:schemeClr val="accent6"/>
                          </a:solidFill>
                          <a:latin typeface="+mn-ea"/>
                          <a:ea typeface="+mn-ea"/>
                          <a:cs typeface="宋体" panose="02010600030101010101" pitchFamily="2" charset="-122"/>
                        </a:rPr>
                        <a:t>列强经济侵略瓦解中国传统</a:t>
                      </a:r>
                      <a:r>
                        <a:rPr lang="zh-CN" sz="2000" b="1" kern="0" dirty="0" smtClean="0">
                          <a:solidFill>
                            <a:schemeClr val="accent6"/>
                          </a:solidFill>
                          <a:latin typeface="+mn-ea"/>
                          <a:ea typeface="+mn-ea"/>
                          <a:cs typeface="宋体" panose="02010600030101010101" pitchFamily="2" charset="-122"/>
                        </a:rPr>
                        <a:t>自然经济</a:t>
                      </a:r>
                      <a:endParaRPr lang="zh-CN" sz="2000" b="1" kern="100" dirty="0">
                        <a:solidFill>
                          <a:schemeClr val="accent6"/>
                        </a:solidFill>
                        <a:latin typeface="+mn-ea"/>
                        <a:ea typeface="+mn-ea"/>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0000"/>
                        </a:lnSpc>
                        <a:spcAft>
                          <a:spcPts val="0"/>
                        </a:spcAft>
                      </a:pPr>
                      <a:r>
                        <a:rPr lang="zh-CN" sz="2000" b="1" kern="0" dirty="0">
                          <a:solidFill>
                            <a:schemeClr val="accent6"/>
                          </a:solidFill>
                          <a:latin typeface="+mn-ea"/>
                          <a:ea typeface="+mn-ea"/>
                          <a:cs typeface="宋体" panose="02010600030101010101" pitchFamily="2" charset="-122"/>
                        </a:rPr>
                        <a:t>自然经济对西方经济侵略的顽强</a:t>
                      </a:r>
                      <a:r>
                        <a:rPr lang="zh-CN" sz="2000" b="1" kern="0" dirty="0" smtClean="0">
                          <a:solidFill>
                            <a:schemeClr val="accent6"/>
                          </a:solidFill>
                          <a:latin typeface="+mn-ea"/>
                          <a:ea typeface="+mn-ea"/>
                          <a:cs typeface="宋体" panose="02010600030101010101" pitchFamily="2" charset="-122"/>
                        </a:rPr>
                        <a:t>抵制</a:t>
                      </a:r>
                      <a:endParaRPr lang="zh-CN" sz="2000" b="1" kern="100" dirty="0">
                        <a:solidFill>
                          <a:schemeClr val="accent6"/>
                        </a:solidFill>
                        <a:latin typeface="+mn-ea"/>
                        <a:ea typeface="+mn-ea"/>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0000"/>
                        </a:lnSpc>
                        <a:spcAft>
                          <a:spcPts val="0"/>
                        </a:spcAft>
                      </a:pPr>
                      <a:r>
                        <a:rPr lang="zh-CN" sz="2000" b="1" kern="0" dirty="0">
                          <a:solidFill>
                            <a:schemeClr val="accent6"/>
                          </a:solidFill>
                          <a:latin typeface="+mn-ea"/>
                          <a:ea typeface="+mn-ea"/>
                          <a:cs typeface="宋体" panose="02010600030101010101" pitchFamily="2" charset="-122"/>
                        </a:rPr>
                        <a:t>自然经济瓦解的复杂性和</a:t>
                      </a:r>
                      <a:r>
                        <a:rPr lang="zh-CN" sz="2000" b="1" kern="0" dirty="0" smtClean="0">
                          <a:solidFill>
                            <a:schemeClr val="accent6"/>
                          </a:solidFill>
                          <a:latin typeface="+mn-ea"/>
                          <a:ea typeface="+mn-ea"/>
                          <a:cs typeface="宋体" panose="02010600030101010101" pitchFamily="2" charset="-122"/>
                        </a:rPr>
                        <a:t>长期性</a:t>
                      </a:r>
                      <a:endParaRPr lang="zh-CN" sz="2000" b="1" kern="100" dirty="0">
                        <a:solidFill>
                          <a:schemeClr val="accent6"/>
                        </a:solidFill>
                        <a:latin typeface="+mn-ea"/>
                        <a:ea typeface="+mn-ea"/>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3490" name="内容占位符 2"/>
          <p:cNvSpPr>
            <a:spLocks noGrp="1"/>
          </p:cNvSpPr>
          <p:nvPr>
            <p:ph idx="1" hasCustomPrompt="1"/>
          </p:nvPr>
        </p:nvSpPr>
        <p:spPr>
          <a:xfrm>
            <a:off x="250825" y="1916113"/>
            <a:ext cx="8785225" cy="4525963"/>
          </a:xfrm>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问题提出：</a:t>
            </a:r>
            <a:endPar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endParaRPr kumimoji="0" lang="zh-CN" altLang="zh-CN" sz="2800" b="0"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从明朝中晚期到民国初年，中国在世界市场中的地位发生了</a:t>
            </a:r>
            <a:endPar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怎样的改变？在近代面对西方经济侵略、被动卷入资本主义世界</a:t>
            </a:r>
            <a:endPar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市场的过程中，传统的自然经济产生了怎样的作用、发生了怎样</a:t>
            </a:r>
            <a:endPar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的变化？</a:t>
            </a:r>
            <a:endPar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4514" name="内容占位符 2"/>
          <p:cNvSpPr>
            <a:spLocks noGrp="1"/>
          </p:cNvSpPr>
          <p:nvPr>
            <p:ph idx="1" hasCustomPrompt="1"/>
          </p:nvPr>
        </p:nvSpPr>
        <p:spPr>
          <a:xfrm>
            <a:off x="179388" y="1341438"/>
            <a:ext cx="9144000" cy="3878263"/>
          </a:xfrm>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zh-CN" altLang="en-US" sz="2400" b="1" i="0" u="none" strike="noStrike" kern="1200" cap="none" spc="0" normalizeH="0" baseline="0" noProof="0" dirty="0" smtClean="0">
                <a:ln>
                  <a:noFill/>
                </a:ln>
                <a:solidFill>
                  <a:schemeClr val="accent6"/>
                </a:solidFill>
                <a:effectLst/>
                <a:uLnTx/>
                <a:uFillTx/>
                <a:latin typeface="+mn-lt"/>
                <a:ea typeface="+mn-ea"/>
                <a:cs typeface="+mn-cs"/>
              </a:rPr>
              <a:t>专题整理：</a:t>
            </a:r>
            <a:endPar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endParaRPr kumimoji="0" lang="en-US" altLang="zh-CN" sz="28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马尼拉帆船贸易：前资本主义世界市场中的中国</a:t>
            </a:r>
            <a:r>
              <a:rPr kumimoji="0" lang="zh-CN" altLang="en-US" sz="2400" b="1" i="0" u="none" strike="noStrike" kern="1200" cap="none" spc="0" normalizeH="0" baseline="0" noProof="0" dirty="0" smtClean="0">
                <a:ln>
                  <a:noFill/>
                </a:ln>
                <a:solidFill>
                  <a:schemeClr val="accent6"/>
                </a:solidFill>
                <a:effectLst/>
                <a:uLnTx/>
                <a:uFillTx/>
                <a:latin typeface="+mn-lt"/>
                <a:ea typeface="+mn-ea"/>
                <a:cs typeface="+mn-cs"/>
              </a:rPr>
              <a:t>对外</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贸易</a:t>
            </a:r>
            <a:endPar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en-US" altLang="zh-CN" sz="2800" b="0" i="0" u="none" strike="noStrike" kern="1200" cap="none" spc="0" normalizeH="0" baseline="0" noProof="0" dirty="0" smtClean="0">
                <a:ln>
                  <a:noFill/>
                </a:ln>
                <a:solidFill>
                  <a:schemeClr val="accent6"/>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明朝政府从海禁到隆庆开关的政策转变</a:t>
            </a:r>
            <a:endPar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西班牙大帆船贸易航线的开辟</a:t>
            </a:r>
            <a:endPar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大量白银的流入给中国社会带来的影响</a:t>
            </a: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 </a:t>
            </a:r>
            <a:endPar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茶叶、白银和鸦片：</a:t>
            </a: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1750</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a:t>
            </a: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1840</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年中西贸易</a:t>
            </a:r>
            <a:endPar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茶叶贸易在</a:t>
            </a: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1750</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a:t>
            </a: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1840</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年中英贸易中的地位与作用</a:t>
            </a:r>
            <a:endPar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中英贸易的失衡状态及英国试图打开中国市场的外交努力</a:t>
            </a:r>
            <a:endPar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鸦片走私、中国的禁烟运动及战争的后果</a:t>
            </a:r>
            <a:endParaRPr kumimoji="0" lang="zh-CN" altLang="en-US" sz="2800" b="0" i="0" u="none" strike="noStrike" kern="1200" cap="none" spc="0" normalizeH="0" baseline="0" noProof="0" dirty="0" smtClean="0">
              <a:ln>
                <a:noFill/>
              </a:ln>
              <a:solidFill>
                <a:schemeClr val="accent6"/>
              </a:solidFill>
              <a:effectLst/>
              <a:uLnTx/>
              <a:uFillTx/>
              <a:latin typeface="+mn-lt"/>
              <a:ea typeface="+mn-ea"/>
              <a:cs typeface="+mn-cs"/>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hasCustomPrompt="1"/>
          </p:nvPr>
        </p:nvSpPr>
        <p:spPr>
          <a:xfrm>
            <a:off x="179388" y="1557338"/>
            <a:ext cx="8785225" cy="4525963"/>
          </a:xfrm>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19</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世纪</a:t>
            </a: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40</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年代初到</a:t>
            </a: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70</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年代中叶</a:t>
            </a: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英国对华贸易的停滞</a:t>
            </a:r>
            <a:endPar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       19</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世纪中期中英贸易结构与状况</a:t>
            </a:r>
            <a:endPar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传统自然经济对英国机制棉织品的抵制作用</a:t>
            </a:r>
            <a:endPar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1895</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年到</a:t>
            </a: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20</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世纪</a:t>
            </a: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30</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年代</a:t>
            </a: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列强对华的争夺</a:t>
            </a:r>
            <a:endPar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甲午战后中国市场进一步开放，通商口岸大量增设；新口岸</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多在内地。内河航运权的扩大和铁路修建权的获得加速了中国内</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地市场的进一步开放</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1895</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年以后，英国在中国贸易中的优势地位受到其他西方国</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家更加猛烈的冲击</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20</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世纪以后，英国占据绝对优势地位的局面，演变为英、日</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、美三强之间的竞争</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endParaRPr kumimoji="0" lang="zh-CN" altLang="zh-CN" sz="28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endParaRPr kumimoji="0" lang="zh-CN" altLang="zh-CN"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endParaRPr kumimoji="0" lang="zh-CN" altLang="en-US"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endParaRPr kumimoji="0" lang="zh-CN" altLang="en-US"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hasCustomPrompt="1"/>
          </p:nvPr>
        </p:nvSpPr>
        <p:spPr>
          <a:xfrm>
            <a:off x="323850" y="981075"/>
            <a:ext cx="8820150" cy="4525963"/>
          </a:xfrm>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思维拓展</a:t>
            </a:r>
            <a:r>
              <a:rPr kumimoji="0" lang="zh-CN" altLang="en-US" sz="2400" b="1" i="0" u="none" strike="noStrike" kern="1200" cap="none" spc="0" normalizeH="0" baseline="0" noProof="0" dirty="0" smtClean="0">
                <a:ln>
                  <a:noFill/>
                </a:ln>
                <a:solidFill>
                  <a:schemeClr val="accent6"/>
                </a:solidFill>
                <a:effectLst/>
                <a:uLnTx/>
                <a:uFillTx/>
                <a:latin typeface="+mn-lt"/>
                <a:ea typeface="+mn-ea"/>
                <a:cs typeface="+mn-cs"/>
              </a:rPr>
              <a:t>：</a:t>
            </a:r>
            <a:endPar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endParaRPr kumimoji="0" lang="zh-CN" altLang="zh-CN" sz="2800" b="0"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阅读材料，回答问题。</a:t>
            </a:r>
            <a:endPar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材料一</a:t>
            </a: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在</a:t>
            </a: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19</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世纪的</a:t>
            </a: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40</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年代初叶至</a:t>
            </a: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70</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年代初叶这个时期</a:t>
            </a:r>
            <a:endPar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zh-CN" altLang="en-US" sz="2400" b="1" i="0" u="none" strike="noStrike" kern="1200" cap="none" spc="0" normalizeH="0" baseline="0" noProof="0" dirty="0" smtClean="0">
                <a:ln>
                  <a:noFill/>
                </a:ln>
                <a:solidFill>
                  <a:schemeClr val="accent6"/>
                </a:solidFill>
                <a:effectLst/>
                <a:uLnTx/>
                <a:uFillTx/>
                <a:latin typeface="+mn-lt"/>
                <a:ea typeface="+mn-ea"/>
                <a:cs typeface="+mn-cs"/>
              </a:rPr>
              <a:t>，</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西方先进国家对中国进行经济渗透的主要方式是用机制工业</a:t>
            </a:r>
            <a:endPar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品换取中国的土特产品。中国对外合法贸易的商品结构，直到</a:t>
            </a:r>
            <a:endPar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60</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年代后半期，丝茶出口仍占出口总值的</a:t>
            </a: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80</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a:t>
            </a: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-90</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％。中国对</a:t>
            </a:r>
            <a:endPar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英美贸易一直保持出超。英国对华贸易的巨大逆差主要是由大</a:t>
            </a:r>
            <a:endPar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量进口中国茶叶造成的。而外国棉纺织品进口基本处于停滞状</a:t>
            </a:r>
            <a:endPar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态。</a:t>
            </a:r>
            <a:endPar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摘编自</a:t>
            </a:r>
            <a:r>
              <a:rPr kumimoji="0" lang="en-US" altLang="zh-CN" sz="2400" b="1" i="0" u="none" strike="noStrike" kern="1200" cap="none" spc="0" normalizeH="0" baseline="0" noProof="0" dirty="0" err="1" smtClean="0">
                <a:ln>
                  <a:noFill/>
                </a:ln>
                <a:solidFill>
                  <a:schemeClr val="accent6"/>
                </a:solidFill>
                <a:effectLst/>
                <a:uLnTx/>
                <a:uFillTx/>
                <a:latin typeface="+mn-ea"/>
                <a:ea typeface="+mn-ea"/>
                <a:cs typeface="+mn-cs"/>
              </a:rPr>
              <a:t>庄国土</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《茶叶、白银和鸦片：</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1750</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1840</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年中西</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贸易结构》</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endParaRPr kumimoji="0" lang="zh-CN" altLang="en-US" sz="24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4" name="内容占位符 3"/>
          <p:cNvGraphicFramePr>
            <a:graphicFrameLocks noGrp="1"/>
          </p:cNvGraphicFramePr>
          <p:nvPr>
            <p:ph idx="1"/>
          </p:nvPr>
        </p:nvGraphicFramePr>
        <p:xfrm>
          <a:off x="539750" y="2565400"/>
          <a:ext cx="8353425" cy="3240088"/>
        </p:xfrm>
        <a:graphic>
          <a:graphicData uri="http://schemas.openxmlformats.org/drawingml/2006/table">
            <a:tbl>
              <a:tblPr/>
              <a:tblGrid>
                <a:gridCol w="1157310"/>
                <a:gridCol w="1439530"/>
                <a:gridCol w="1438514"/>
                <a:gridCol w="1439530"/>
                <a:gridCol w="1438514"/>
                <a:gridCol w="1439530"/>
              </a:tblGrid>
              <a:tr h="540060">
                <a:tc>
                  <a:txBody>
                    <a:bodyPr/>
                    <a:lstStyle/>
                    <a:p>
                      <a:pPr algn="just">
                        <a:lnSpc>
                          <a:spcPct val="120000"/>
                        </a:lnSpc>
                        <a:spcAft>
                          <a:spcPts val="0"/>
                        </a:spcAft>
                      </a:pPr>
                      <a:r>
                        <a:rPr lang="zh-CN" sz="2400" b="1" kern="100" dirty="0">
                          <a:solidFill>
                            <a:schemeClr val="accent6"/>
                          </a:solidFill>
                          <a:latin typeface="宋体" panose="02010600030101010101" pitchFamily="2" charset="-122"/>
                          <a:ea typeface="宋体" panose="02010600030101010101" pitchFamily="2" charset="-122"/>
                          <a:cs typeface="Times New Roman" panose="02020603050405020304"/>
                        </a:rPr>
                        <a:t>商品</a:t>
                      </a:r>
                      <a:endParaRPr lang="zh-CN" sz="2400" b="1" kern="100" dirty="0">
                        <a:solidFill>
                          <a:schemeClr val="accent6"/>
                        </a:solidFill>
                        <a:latin typeface="宋体" panose="02010600030101010101" pitchFamily="2" charset="-122"/>
                        <a:ea typeface="宋体" panose="02010600030101010101" pitchFamily="2" charset="-122"/>
                        <a:cs typeface="Times New Roman" panose="02020603050405020304"/>
                      </a:endParaRPr>
                    </a:p>
                  </a:txBody>
                  <a:tcPr marL="27403" marR="274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en-US" sz="2400" b="1" kern="100" dirty="0">
                          <a:solidFill>
                            <a:schemeClr val="accent6"/>
                          </a:solidFill>
                          <a:latin typeface="宋体" panose="02010600030101010101" pitchFamily="2" charset="-122"/>
                          <a:ea typeface="宋体" panose="02010600030101010101" pitchFamily="2" charset="-122"/>
                          <a:cs typeface="Times New Roman" panose="02020603050405020304"/>
                        </a:rPr>
                        <a:t>1877</a:t>
                      </a:r>
                      <a:r>
                        <a:rPr lang="zh-CN" sz="2400" b="1" kern="100" dirty="0">
                          <a:solidFill>
                            <a:schemeClr val="accent6"/>
                          </a:solidFill>
                          <a:latin typeface="宋体" panose="02010600030101010101" pitchFamily="2" charset="-122"/>
                          <a:ea typeface="宋体" panose="02010600030101010101" pitchFamily="2" charset="-122"/>
                          <a:cs typeface="Times New Roman" panose="02020603050405020304"/>
                        </a:rPr>
                        <a:t>年</a:t>
                      </a:r>
                      <a:endParaRPr lang="zh-CN" sz="2400" b="1" kern="100" dirty="0">
                        <a:solidFill>
                          <a:schemeClr val="accent6"/>
                        </a:solidFill>
                        <a:latin typeface="宋体" panose="02010600030101010101" pitchFamily="2" charset="-122"/>
                        <a:ea typeface="宋体" panose="02010600030101010101" pitchFamily="2" charset="-122"/>
                        <a:cs typeface="Times New Roman" panose="02020603050405020304"/>
                      </a:endParaRPr>
                    </a:p>
                  </a:txBody>
                  <a:tcPr marL="27403" marR="274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en-US" sz="2400" b="1" kern="100" dirty="0">
                          <a:solidFill>
                            <a:schemeClr val="accent6"/>
                          </a:solidFill>
                          <a:latin typeface="宋体" panose="02010600030101010101" pitchFamily="2" charset="-122"/>
                          <a:ea typeface="宋体" panose="02010600030101010101" pitchFamily="2" charset="-122"/>
                          <a:cs typeface="Times New Roman" panose="02020603050405020304"/>
                        </a:rPr>
                        <a:t>1894</a:t>
                      </a:r>
                      <a:r>
                        <a:rPr lang="zh-CN" sz="2400" b="1" kern="100" dirty="0">
                          <a:solidFill>
                            <a:schemeClr val="accent6"/>
                          </a:solidFill>
                          <a:latin typeface="宋体" panose="02010600030101010101" pitchFamily="2" charset="-122"/>
                          <a:ea typeface="宋体" panose="02010600030101010101" pitchFamily="2" charset="-122"/>
                          <a:cs typeface="Times New Roman" panose="02020603050405020304"/>
                        </a:rPr>
                        <a:t>年</a:t>
                      </a:r>
                      <a:endParaRPr lang="zh-CN" sz="2400" b="1" kern="100" dirty="0">
                        <a:solidFill>
                          <a:schemeClr val="accent6"/>
                        </a:solidFill>
                        <a:latin typeface="宋体" panose="02010600030101010101" pitchFamily="2" charset="-122"/>
                        <a:ea typeface="宋体" panose="02010600030101010101" pitchFamily="2" charset="-122"/>
                        <a:cs typeface="Times New Roman" panose="02020603050405020304"/>
                      </a:endParaRPr>
                    </a:p>
                  </a:txBody>
                  <a:tcPr marL="27403" marR="274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en-US" sz="2400" b="1" kern="100">
                          <a:solidFill>
                            <a:schemeClr val="accent6"/>
                          </a:solidFill>
                          <a:latin typeface="宋体" panose="02010600030101010101" pitchFamily="2" charset="-122"/>
                          <a:ea typeface="宋体" panose="02010600030101010101" pitchFamily="2" charset="-122"/>
                          <a:cs typeface="Times New Roman" panose="02020603050405020304"/>
                        </a:rPr>
                        <a:t>1913</a:t>
                      </a:r>
                      <a:r>
                        <a:rPr lang="zh-CN" sz="2400" b="1" kern="100">
                          <a:solidFill>
                            <a:schemeClr val="accent6"/>
                          </a:solidFill>
                          <a:latin typeface="宋体" panose="02010600030101010101" pitchFamily="2" charset="-122"/>
                          <a:ea typeface="宋体" panose="02010600030101010101" pitchFamily="2" charset="-122"/>
                          <a:cs typeface="Times New Roman" panose="02020603050405020304"/>
                        </a:rPr>
                        <a:t>年</a:t>
                      </a:r>
                      <a:endParaRPr lang="zh-CN" sz="2400" b="1" kern="100">
                        <a:solidFill>
                          <a:schemeClr val="accent6"/>
                        </a:solidFill>
                        <a:latin typeface="宋体" panose="02010600030101010101" pitchFamily="2" charset="-122"/>
                        <a:ea typeface="宋体" panose="02010600030101010101" pitchFamily="2" charset="-122"/>
                        <a:cs typeface="Times New Roman" panose="02020603050405020304"/>
                      </a:endParaRPr>
                    </a:p>
                  </a:txBody>
                  <a:tcPr marL="27403" marR="274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en-US" sz="2400" b="1" kern="100">
                          <a:solidFill>
                            <a:schemeClr val="accent6"/>
                          </a:solidFill>
                          <a:latin typeface="宋体" panose="02010600030101010101" pitchFamily="2" charset="-122"/>
                          <a:ea typeface="宋体" panose="02010600030101010101" pitchFamily="2" charset="-122"/>
                          <a:cs typeface="Times New Roman" panose="02020603050405020304"/>
                        </a:rPr>
                        <a:t>1921</a:t>
                      </a:r>
                      <a:r>
                        <a:rPr lang="zh-CN" sz="2400" b="1" kern="100">
                          <a:solidFill>
                            <a:schemeClr val="accent6"/>
                          </a:solidFill>
                          <a:latin typeface="宋体" panose="02010600030101010101" pitchFamily="2" charset="-122"/>
                          <a:ea typeface="宋体" panose="02010600030101010101" pitchFamily="2" charset="-122"/>
                          <a:cs typeface="Times New Roman" panose="02020603050405020304"/>
                        </a:rPr>
                        <a:t>年</a:t>
                      </a:r>
                      <a:endParaRPr lang="zh-CN" sz="2400" b="1" kern="100">
                        <a:solidFill>
                          <a:schemeClr val="accent6"/>
                        </a:solidFill>
                        <a:latin typeface="宋体" panose="02010600030101010101" pitchFamily="2" charset="-122"/>
                        <a:ea typeface="宋体" panose="02010600030101010101" pitchFamily="2" charset="-122"/>
                        <a:cs typeface="Times New Roman" panose="02020603050405020304"/>
                      </a:endParaRPr>
                    </a:p>
                  </a:txBody>
                  <a:tcPr marL="27403" marR="274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en-US" sz="2400" b="1" kern="100">
                          <a:solidFill>
                            <a:schemeClr val="accent6"/>
                          </a:solidFill>
                          <a:latin typeface="宋体" panose="02010600030101010101" pitchFamily="2" charset="-122"/>
                          <a:ea typeface="宋体" panose="02010600030101010101" pitchFamily="2" charset="-122"/>
                          <a:cs typeface="Times New Roman" panose="02020603050405020304"/>
                        </a:rPr>
                        <a:t>1928</a:t>
                      </a:r>
                      <a:r>
                        <a:rPr lang="zh-CN" sz="2400" b="1" kern="100">
                          <a:solidFill>
                            <a:schemeClr val="accent6"/>
                          </a:solidFill>
                          <a:latin typeface="宋体" panose="02010600030101010101" pitchFamily="2" charset="-122"/>
                          <a:ea typeface="宋体" panose="02010600030101010101" pitchFamily="2" charset="-122"/>
                          <a:cs typeface="Times New Roman" panose="02020603050405020304"/>
                        </a:rPr>
                        <a:t>年</a:t>
                      </a:r>
                      <a:endParaRPr lang="zh-CN" sz="2400" b="1" kern="100">
                        <a:solidFill>
                          <a:schemeClr val="accent6"/>
                        </a:solidFill>
                        <a:latin typeface="宋体" panose="02010600030101010101" pitchFamily="2" charset="-122"/>
                        <a:ea typeface="宋体" panose="02010600030101010101" pitchFamily="2" charset="-122"/>
                        <a:cs typeface="Times New Roman" panose="02020603050405020304"/>
                      </a:endParaRPr>
                    </a:p>
                  </a:txBody>
                  <a:tcPr marL="27403" marR="274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0060">
                <a:tc>
                  <a:txBody>
                    <a:bodyPr/>
                    <a:lstStyle/>
                    <a:p>
                      <a:pPr algn="just">
                        <a:lnSpc>
                          <a:spcPct val="120000"/>
                        </a:lnSpc>
                        <a:spcAft>
                          <a:spcPts val="0"/>
                        </a:spcAft>
                      </a:pPr>
                      <a:r>
                        <a:rPr lang="zh-CN" sz="2400" b="1" kern="100">
                          <a:solidFill>
                            <a:schemeClr val="accent6"/>
                          </a:solidFill>
                          <a:latin typeface="宋体" panose="02010600030101010101" pitchFamily="2" charset="-122"/>
                          <a:ea typeface="宋体" panose="02010600030101010101" pitchFamily="2" charset="-122"/>
                          <a:cs typeface="Times New Roman" panose="02020603050405020304"/>
                        </a:rPr>
                        <a:t>鸦片</a:t>
                      </a:r>
                      <a:endParaRPr lang="zh-CN" sz="2400" b="1" kern="100">
                        <a:solidFill>
                          <a:schemeClr val="accent6"/>
                        </a:solidFill>
                        <a:latin typeface="宋体" panose="02010600030101010101" pitchFamily="2" charset="-122"/>
                        <a:ea typeface="宋体" panose="02010600030101010101" pitchFamily="2" charset="-122"/>
                        <a:cs typeface="Times New Roman" panose="02020603050405020304"/>
                      </a:endParaRPr>
                    </a:p>
                  </a:txBody>
                  <a:tcPr marL="27403" marR="274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en-US" sz="2400" b="1" kern="100" dirty="0">
                          <a:solidFill>
                            <a:schemeClr val="accent6"/>
                          </a:solidFill>
                          <a:latin typeface="宋体" panose="02010600030101010101" pitchFamily="2" charset="-122"/>
                          <a:ea typeface="宋体" panose="02010600030101010101" pitchFamily="2" charset="-122"/>
                          <a:cs typeface="Times New Roman" panose="02020603050405020304"/>
                        </a:rPr>
                        <a:t>41.3</a:t>
                      </a:r>
                      <a:endParaRPr lang="zh-CN" sz="2400" b="1" kern="100" dirty="0">
                        <a:solidFill>
                          <a:schemeClr val="accent6"/>
                        </a:solidFill>
                        <a:latin typeface="宋体" panose="02010600030101010101" pitchFamily="2" charset="-122"/>
                        <a:ea typeface="宋体" panose="02010600030101010101" pitchFamily="2" charset="-122"/>
                        <a:cs typeface="Times New Roman" panose="02020603050405020304"/>
                      </a:endParaRPr>
                    </a:p>
                  </a:txBody>
                  <a:tcPr marL="27403" marR="274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en-US" sz="2400" b="1" kern="100" dirty="0">
                          <a:solidFill>
                            <a:schemeClr val="accent6"/>
                          </a:solidFill>
                          <a:latin typeface="宋体" panose="02010600030101010101" pitchFamily="2" charset="-122"/>
                          <a:ea typeface="宋体" panose="02010600030101010101" pitchFamily="2" charset="-122"/>
                          <a:cs typeface="Times New Roman" panose="02020603050405020304"/>
                        </a:rPr>
                        <a:t>20.6</a:t>
                      </a:r>
                      <a:endParaRPr lang="zh-CN" sz="2400" b="1" kern="100" dirty="0">
                        <a:solidFill>
                          <a:schemeClr val="accent6"/>
                        </a:solidFill>
                        <a:latin typeface="宋体" panose="02010600030101010101" pitchFamily="2" charset="-122"/>
                        <a:ea typeface="宋体" panose="02010600030101010101" pitchFamily="2" charset="-122"/>
                        <a:cs typeface="Times New Roman" panose="02020603050405020304"/>
                      </a:endParaRPr>
                    </a:p>
                  </a:txBody>
                  <a:tcPr marL="27403" marR="274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en-US" sz="2400" b="1" kern="100" dirty="0">
                          <a:solidFill>
                            <a:schemeClr val="accent6"/>
                          </a:solidFill>
                          <a:latin typeface="宋体" panose="02010600030101010101" pitchFamily="2" charset="-122"/>
                          <a:ea typeface="宋体" panose="02010600030101010101" pitchFamily="2" charset="-122"/>
                          <a:cs typeface="Times New Roman" panose="02020603050405020304"/>
                        </a:rPr>
                        <a:t>8.1</a:t>
                      </a:r>
                      <a:endParaRPr lang="zh-CN" sz="2400" b="1" kern="100" dirty="0">
                        <a:solidFill>
                          <a:schemeClr val="accent6"/>
                        </a:solidFill>
                        <a:latin typeface="宋体" panose="02010600030101010101" pitchFamily="2" charset="-122"/>
                        <a:ea typeface="宋体" panose="02010600030101010101" pitchFamily="2" charset="-122"/>
                        <a:cs typeface="Times New Roman" panose="02020603050405020304"/>
                      </a:endParaRPr>
                    </a:p>
                  </a:txBody>
                  <a:tcPr marL="27403" marR="274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en-US" sz="2400" b="1" kern="100">
                          <a:solidFill>
                            <a:schemeClr val="accent6"/>
                          </a:solidFill>
                          <a:latin typeface="宋体" panose="02010600030101010101" pitchFamily="2" charset="-122"/>
                          <a:ea typeface="宋体" panose="02010600030101010101" pitchFamily="2" charset="-122"/>
                          <a:cs typeface="Times New Roman" panose="02020603050405020304"/>
                        </a:rPr>
                        <a:t>0.0</a:t>
                      </a:r>
                      <a:endParaRPr lang="zh-CN" sz="2400" b="1" kern="100">
                        <a:solidFill>
                          <a:schemeClr val="accent6"/>
                        </a:solidFill>
                        <a:latin typeface="宋体" panose="02010600030101010101" pitchFamily="2" charset="-122"/>
                        <a:ea typeface="宋体" panose="02010600030101010101" pitchFamily="2" charset="-122"/>
                        <a:cs typeface="Times New Roman" panose="02020603050405020304"/>
                      </a:endParaRPr>
                    </a:p>
                  </a:txBody>
                  <a:tcPr marL="27403" marR="274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en-US" sz="2400" b="1" kern="100">
                          <a:solidFill>
                            <a:schemeClr val="accent6"/>
                          </a:solidFill>
                          <a:latin typeface="宋体" panose="02010600030101010101" pitchFamily="2" charset="-122"/>
                          <a:ea typeface="宋体" panose="02010600030101010101" pitchFamily="2" charset="-122"/>
                          <a:cs typeface="Times New Roman" panose="02020603050405020304"/>
                        </a:rPr>
                        <a:t>0.0</a:t>
                      </a:r>
                      <a:endParaRPr lang="zh-CN" sz="2400" b="1" kern="100">
                        <a:solidFill>
                          <a:schemeClr val="accent6"/>
                        </a:solidFill>
                        <a:latin typeface="宋体" panose="02010600030101010101" pitchFamily="2" charset="-122"/>
                        <a:ea typeface="宋体" panose="02010600030101010101" pitchFamily="2" charset="-122"/>
                        <a:cs typeface="Times New Roman" panose="02020603050405020304"/>
                      </a:endParaRPr>
                    </a:p>
                  </a:txBody>
                  <a:tcPr marL="27403" marR="274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0060">
                <a:tc>
                  <a:txBody>
                    <a:bodyPr/>
                    <a:lstStyle/>
                    <a:p>
                      <a:pPr algn="just">
                        <a:lnSpc>
                          <a:spcPct val="120000"/>
                        </a:lnSpc>
                        <a:spcAft>
                          <a:spcPts val="0"/>
                        </a:spcAft>
                      </a:pPr>
                      <a:r>
                        <a:rPr lang="zh-CN" sz="2400" b="1" kern="100">
                          <a:solidFill>
                            <a:schemeClr val="accent6"/>
                          </a:solidFill>
                          <a:latin typeface="宋体" panose="02010600030101010101" pitchFamily="2" charset="-122"/>
                          <a:ea typeface="宋体" panose="02010600030101010101" pitchFamily="2" charset="-122"/>
                          <a:cs typeface="Times New Roman" panose="02020603050405020304"/>
                        </a:rPr>
                        <a:t>棉制品</a:t>
                      </a:r>
                      <a:endParaRPr lang="zh-CN" sz="2400" b="1" kern="100">
                        <a:solidFill>
                          <a:schemeClr val="accent6"/>
                        </a:solidFill>
                        <a:latin typeface="宋体" panose="02010600030101010101" pitchFamily="2" charset="-122"/>
                        <a:ea typeface="宋体" panose="02010600030101010101" pitchFamily="2" charset="-122"/>
                        <a:cs typeface="Times New Roman" panose="02020603050405020304"/>
                      </a:endParaRPr>
                    </a:p>
                  </a:txBody>
                  <a:tcPr marL="27403" marR="274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en-US" sz="2400" b="1" kern="100">
                          <a:solidFill>
                            <a:schemeClr val="accent6"/>
                          </a:solidFill>
                          <a:latin typeface="宋体" panose="02010600030101010101" pitchFamily="2" charset="-122"/>
                          <a:ea typeface="宋体" panose="02010600030101010101" pitchFamily="2" charset="-122"/>
                          <a:cs typeface="Times New Roman" panose="02020603050405020304"/>
                        </a:rPr>
                        <a:t>25.7</a:t>
                      </a:r>
                      <a:endParaRPr lang="zh-CN" sz="2400" b="1" kern="100">
                        <a:solidFill>
                          <a:schemeClr val="accent6"/>
                        </a:solidFill>
                        <a:latin typeface="宋体" panose="02010600030101010101" pitchFamily="2" charset="-122"/>
                        <a:ea typeface="宋体" panose="02010600030101010101" pitchFamily="2" charset="-122"/>
                        <a:cs typeface="Times New Roman" panose="02020603050405020304"/>
                      </a:endParaRPr>
                    </a:p>
                  </a:txBody>
                  <a:tcPr marL="27403" marR="274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en-US" sz="2400" b="1" kern="100">
                          <a:solidFill>
                            <a:schemeClr val="accent6"/>
                          </a:solidFill>
                          <a:latin typeface="宋体" panose="02010600030101010101" pitchFamily="2" charset="-122"/>
                          <a:ea typeface="宋体" panose="02010600030101010101" pitchFamily="2" charset="-122"/>
                          <a:cs typeface="Times New Roman" panose="02020603050405020304"/>
                        </a:rPr>
                        <a:t>32.2</a:t>
                      </a:r>
                      <a:endParaRPr lang="zh-CN" sz="2400" b="1" kern="100">
                        <a:solidFill>
                          <a:schemeClr val="accent6"/>
                        </a:solidFill>
                        <a:latin typeface="宋体" panose="02010600030101010101" pitchFamily="2" charset="-122"/>
                        <a:ea typeface="宋体" panose="02010600030101010101" pitchFamily="2" charset="-122"/>
                        <a:cs typeface="Times New Roman" panose="02020603050405020304"/>
                      </a:endParaRPr>
                    </a:p>
                  </a:txBody>
                  <a:tcPr marL="27403" marR="274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en-US" sz="2400" b="1" kern="100" dirty="0">
                          <a:solidFill>
                            <a:schemeClr val="accent6"/>
                          </a:solidFill>
                          <a:latin typeface="宋体" panose="02010600030101010101" pitchFamily="2" charset="-122"/>
                          <a:ea typeface="宋体" panose="02010600030101010101" pitchFamily="2" charset="-122"/>
                          <a:cs typeface="Times New Roman" panose="02020603050405020304"/>
                        </a:rPr>
                        <a:t>19.3</a:t>
                      </a:r>
                      <a:endParaRPr lang="zh-CN" sz="2400" b="1" kern="100" dirty="0">
                        <a:solidFill>
                          <a:schemeClr val="accent6"/>
                        </a:solidFill>
                        <a:latin typeface="宋体" panose="02010600030101010101" pitchFamily="2" charset="-122"/>
                        <a:ea typeface="宋体" panose="02010600030101010101" pitchFamily="2" charset="-122"/>
                        <a:cs typeface="Times New Roman" panose="02020603050405020304"/>
                      </a:endParaRPr>
                    </a:p>
                  </a:txBody>
                  <a:tcPr marL="27403" marR="274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en-US" sz="2400" b="1" kern="100" dirty="0">
                          <a:solidFill>
                            <a:schemeClr val="accent6"/>
                          </a:solidFill>
                          <a:latin typeface="宋体" panose="02010600030101010101" pitchFamily="2" charset="-122"/>
                          <a:ea typeface="宋体" panose="02010600030101010101" pitchFamily="2" charset="-122"/>
                          <a:cs typeface="Times New Roman" panose="02020603050405020304"/>
                        </a:rPr>
                        <a:t>23.6</a:t>
                      </a:r>
                      <a:endParaRPr lang="zh-CN" sz="2400" b="1" kern="100" dirty="0">
                        <a:solidFill>
                          <a:schemeClr val="accent6"/>
                        </a:solidFill>
                        <a:latin typeface="宋体" panose="02010600030101010101" pitchFamily="2" charset="-122"/>
                        <a:ea typeface="宋体" panose="02010600030101010101" pitchFamily="2" charset="-122"/>
                        <a:cs typeface="Times New Roman" panose="02020603050405020304"/>
                      </a:endParaRPr>
                    </a:p>
                  </a:txBody>
                  <a:tcPr marL="27403" marR="274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en-US" sz="2400" b="1" kern="100">
                          <a:solidFill>
                            <a:schemeClr val="accent6"/>
                          </a:solidFill>
                          <a:latin typeface="宋体" panose="02010600030101010101" pitchFamily="2" charset="-122"/>
                          <a:ea typeface="宋体" panose="02010600030101010101" pitchFamily="2" charset="-122"/>
                          <a:cs typeface="Times New Roman" panose="02020603050405020304"/>
                        </a:rPr>
                        <a:t>14.2</a:t>
                      </a:r>
                      <a:endParaRPr lang="zh-CN" sz="2400" b="1" kern="100">
                        <a:solidFill>
                          <a:schemeClr val="accent6"/>
                        </a:solidFill>
                        <a:latin typeface="宋体" panose="02010600030101010101" pitchFamily="2" charset="-122"/>
                        <a:ea typeface="宋体" panose="02010600030101010101" pitchFamily="2" charset="-122"/>
                        <a:cs typeface="Times New Roman" panose="02020603050405020304"/>
                      </a:endParaRPr>
                    </a:p>
                  </a:txBody>
                  <a:tcPr marL="27403" marR="274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0060">
                <a:tc>
                  <a:txBody>
                    <a:bodyPr/>
                    <a:lstStyle/>
                    <a:p>
                      <a:pPr algn="just">
                        <a:lnSpc>
                          <a:spcPct val="120000"/>
                        </a:lnSpc>
                        <a:spcAft>
                          <a:spcPts val="0"/>
                        </a:spcAft>
                      </a:pPr>
                      <a:r>
                        <a:rPr lang="zh-CN" sz="2400" b="1" kern="100">
                          <a:solidFill>
                            <a:schemeClr val="accent6"/>
                          </a:solidFill>
                          <a:latin typeface="宋体" panose="02010600030101010101" pitchFamily="2" charset="-122"/>
                          <a:ea typeface="宋体" panose="02010600030101010101" pitchFamily="2" charset="-122"/>
                          <a:cs typeface="Times New Roman" panose="02020603050405020304"/>
                        </a:rPr>
                        <a:t>棉纱</a:t>
                      </a:r>
                      <a:endParaRPr lang="zh-CN" sz="2400" b="1" kern="100">
                        <a:solidFill>
                          <a:schemeClr val="accent6"/>
                        </a:solidFill>
                        <a:latin typeface="宋体" panose="02010600030101010101" pitchFamily="2" charset="-122"/>
                        <a:ea typeface="宋体" panose="02010600030101010101" pitchFamily="2" charset="-122"/>
                        <a:cs typeface="Times New Roman" panose="02020603050405020304"/>
                      </a:endParaRPr>
                    </a:p>
                  </a:txBody>
                  <a:tcPr marL="27403" marR="274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en-US" sz="2400" b="1" kern="100">
                          <a:solidFill>
                            <a:schemeClr val="accent6"/>
                          </a:solidFill>
                          <a:latin typeface="宋体" panose="02010600030101010101" pitchFamily="2" charset="-122"/>
                          <a:ea typeface="宋体" panose="02010600030101010101" pitchFamily="2" charset="-122"/>
                          <a:cs typeface="Times New Roman" panose="02020603050405020304"/>
                        </a:rPr>
                        <a:t>3.9</a:t>
                      </a:r>
                      <a:endParaRPr lang="zh-CN" sz="2400" b="1" kern="100">
                        <a:solidFill>
                          <a:schemeClr val="accent6"/>
                        </a:solidFill>
                        <a:latin typeface="宋体" panose="02010600030101010101" pitchFamily="2" charset="-122"/>
                        <a:ea typeface="宋体" panose="02010600030101010101" pitchFamily="2" charset="-122"/>
                        <a:cs typeface="Times New Roman" panose="02020603050405020304"/>
                      </a:endParaRPr>
                    </a:p>
                  </a:txBody>
                  <a:tcPr marL="27403" marR="274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en-US" sz="2400" b="1" kern="100">
                          <a:solidFill>
                            <a:schemeClr val="accent6"/>
                          </a:solidFill>
                          <a:latin typeface="宋体" panose="02010600030101010101" pitchFamily="2" charset="-122"/>
                          <a:ea typeface="宋体" panose="02010600030101010101" pitchFamily="2" charset="-122"/>
                          <a:cs typeface="Times New Roman" panose="02020603050405020304"/>
                        </a:rPr>
                        <a:t>13.1</a:t>
                      </a:r>
                      <a:endParaRPr lang="zh-CN" sz="2400" b="1" kern="100">
                        <a:solidFill>
                          <a:schemeClr val="accent6"/>
                        </a:solidFill>
                        <a:latin typeface="宋体" panose="02010600030101010101" pitchFamily="2" charset="-122"/>
                        <a:ea typeface="宋体" panose="02010600030101010101" pitchFamily="2" charset="-122"/>
                        <a:cs typeface="Times New Roman" panose="02020603050405020304"/>
                      </a:endParaRPr>
                    </a:p>
                  </a:txBody>
                  <a:tcPr marL="27403" marR="274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en-US" sz="2400" b="1" kern="100" dirty="0">
                          <a:solidFill>
                            <a:schemeClr val="accent6"/>
                          </a:solidFill>
                          <a:latin typeface="宋体" panose="02010600030101010101" pitchFamily="2" charset="-122"/>
                          <a:ea typeface="宋体" panose="02010600030101010101" pitchFamily="2" charset="-122"/>
                          <a:cs typeface="Times New Roman" panose="02020603050405020304"/>
                        </a:rPr>
                        <a:t>12.7</a:t>
                      </a:r>
                      <a:endParaRPr lang="zh-CN" sz="2400" b="1" kern="100" dirty="0">
                        <a:solidFill>
                          <a:schemeClr val="accent6"/>
                        </a:solidFill>
                        <a:latin typeface="宋体" panose="02010600030101010101" pitchFamily="2" charset="-122"/>
                        <a:ea typeface="宋体" panose="02010600030101010101" pitchFamily="2" charset="-122"/>
                        <a:cs typeface="Times New Roman" panose="02020603050405020304"/>
                      </a:endParaRPr>
                    </a:p>
                  </a:txBody>
                  <a:tcPr marL="27403" marR="274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en-US" sz="2400" b="1" kern="100" dirty="0">
                          <a:solidFill>
                            <a:schemeClr val="accent6"/>
                          </a:solidFill>
                          <a:latin typeface="宋体" panose="02010600030101010101" pitchFamily="2" charset="-122"/>
                          <a:ea typeface="宋体" panose="02010600030101010101" pitchFamily="2" charset="-122"/>
                          <a:cs typeface="Times New Roman" panose="02020603050405020304"/>
                        </a:rPr>
                        <a:t>7.4</a:t>
                      </a:r>
                      <a:endParaRPr lang="zh-CN" sz="2400" b="1" kern="100" dirty="0">
                        <a:solidFill>
                          <a:schemeClr val="accent6"/>
                        </a:solidFill>
                        <a:latin typeface="宋体" panose="02010600030101010101" pitchFamily="2" charset="-122"/>
                        <a:ea typeface="宋体" panose="02010600030101010101" pitchFamily="2" charset="-122"/>
                        <a:cs typeface="Times New Roman" panose="02020603050405020304"/>
                      </a:endParaRPr>
                    </a:p>
                  </a:txBody>
                  <a:tcPr marL="27403" marR="274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en-US" sz="2400" b="1" kern="100">
                          <a:solidFill>
                            <a:schemeClr val="accent6"/>
                          </a:solidFill>
                          <a:latin typeface="宋体" panose="02010600030101010101" pitchFamily="2" charset="-122"/>
                          <a:ea typeface="宋体" panose="02010600030101010101" pitchFamily="2" charset="-122"/>
                          <a:cs typeface="Times New Roman" panose="02020603050405020304"/>
                        </a:rPr>
                        <a:t>1.6</a:t>
                      </a:r>
                      <a:endParaRPr lang="zh-CN" sz="2400" b="1" kern="100">
                        <a:solidFill>
                          <a:schemeClr val="accent6"/>
                        </a:solidFill>
                        <a:latin typeface="宋体" panose="02010600030101010101" pitchFamily="2" charset="-122"/>
                        <a:ea typeface="宋体" panose="02010600030101010101" pitchFamily="2" charset="-122"/>
                        <a:cs typeface="Times New Roman" panose="02020603050405020304"/>
                      </a:endParaRPr>
                    </a:p>
                  </a:txBody>
                  <a:tcPr marL="27403" marR="274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0060">
                <a:tc>
                  <a:txBody>
                    <a:bodyPr/>
                    <a:lstStyle/>
                    <a:p>
                      <a:pPr algn="just">
                        <a:lnSpc>
                          <a:spcPct val="120000"/>
                        </a:lnSpc>
                        <a:spcAft>
                          <a:spcPts val="0"/>
                        </a:spcAft>
                      </a:pPr>
                      <a:r>
                        <a:rPr lang="zh-CN" sz="2400" b="1" kern="100">
                          <a:solidFill>
                            <a:schemeClr val="accent6"/>
                          </a:solidFill>
                          <a:latin typeface="宋体" panose="02010600030101010101" pitchFamily="2" charset="-122"/>
                          <a:ea typeface="宋体" panose="02010600030101010101" pitchFamily="2" charset="-122"/>
                          <a:cs typeface="Times New Roman" panose="02020603050405020304"/>
                        </a:rPr>
                        <a:t>煤油</a:t>
                      </a:r>
                      <a:endParaRPr lang="zh-CN" sz="2400" b="1" kern="100">
                        <a:solidFill>
                          <a:schemeClr val="accent6"/>
                        </a:solidFill>
                        <a:latin typeface="宋体" panose="02010600030101010101" pitchFamily="2" charset="-122"/>
                        <a:ea typeface="宋体" panose="02010600030101010101" pitchFamily="2" charset="-122"/>
                        <a:cs typeface="Times New Roman" panose="02020603050405020304"/>
                      </a:endParaRPr>
                    </a:p>
                  </a:txBody>
                  <a:tcPr marL="27403" marR="274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endParaRPr lang="en-US" sz="2400" b="1" kern="100">
                        <a:solidFill>
                          <a:schemeClr val="accent6"/>
                        </a:solidFill>
                        <a:latin typeface="宋体" panose="02010600030101010101" pitchFamily="2" charset="-122"/>
                        <a:ea typeface="宋体" panose="02010600030101010101" pitchFamily="2" charset="-122"/>
                        <a:cs typeface="Times New Roman" panose="02020603050405020304"/>
                      </a:endParaRPr>
                    </a:p>
                  </a:txBody>
                  <a:tcPr marL="27403" marR="274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en-US" sz="2400" b="1" kern="100">
                          <a:solidFill>
                            <a:schemeClr val="accent6"/>
                          </a:solidFill>
                          <a:latin typeface="宋体" panose="02010600030101010101" pitchFamily="2" charset="-122"/>
                          <a:ea typeface="宋体" panose="02010600030101010101" pitchFamily="2" charset="-122"/>
                          <a:cs typeface="Times New Roman" panose="02020603050405020304"/>
                        </a:rPr>
                        <a:t>4.9</a:t>
                      </a:r>
                      <a:endParaRPr lang="zh-CN" sz="2400" b="1" kern="100">
                        <a:solidFill>
                          <a:schemeClr val="accent6"/>
                        </a:solidFill>
                        <a:latin typeface="宋体" panose="02010600030101010101" pitchFamily="2" charset="-122"/>
                        <a:ea typeface="宋体" panose="02010600030101010101" pitchFamily="2" charset="-122"/>
                        <a:cs typeface="Times New Roman" panose="02020603050405020304"/>
                      </a:endParaRPr>
                    </a:p>
                  </a:txBody>
                  <a:tcPr marL="27403" marR="274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en-US" sz="2400" b="1" kern="100">
                          <a:solidFill>
                            <a:schemeClr val="accent6"/>
                          </a:solidFill>
                          <a:latin typeface="宋体" panose="02010600030101010101" pitchFamily="2" charset="-122"/>
                          <a:ea typeface="宋体" panose="02010600030101010101" pitchFamily="2" charset="-122"/>
                          <a:cs typeface="Times New Roman" panose="02020603050405020304"/>
                        </a:rPr>
                        <a:t>4.3</a:t>
                      </a:r>
                      <a:endParaRPr lang="zh-CN" sz="2400" b="1" kern="100">
                        <a:solidFill>
                          <a:schemeClr val="accent6"/>
                        </a:solidFill>
                        <a:latin typeface="宋体" panose="02010600030101010101" pitchFamily="2" charset="-122"/>
                        <a:ea typeface="宋体" panose="02010600030101010101" pitchFamily="2" charset="-122"/>
                        <a:cs typeface="Times New Roman" panose="02020603050405020304"/>
                      </a:endParaRPr>
                    </a:p>
                  </a:txBody>
                  <a:tcPr marL="27403" marR="274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en-US" sz="2400" b="1" kern="100" dirty="0">
                          <a:solidFill>
                            <a:schemeClr val="accent6"/>
                          </a:solidFill>
                          <a:latin typeface="宋体" panose="02010600030101010101" pitchFamily="2" charset="-122"/>
                          <a:ea typeface="宋体" panose="02010600030101010101" pitchFamily="2" charset="-122"/>
                          <a:cs typeface="Times New Roman" panose="02020603050405020304"/>
                        </a:rPr>
                        <a:t>6.3</a:t>
                      </a:r>
                      <a:endParaRPr lang="zh-CN" sz="2400" b="1" kern="100" dirty="0">
                        <a:solidFill>
                          <a:schemeClr val="accent6"/>
                        </a:solidFill>
                        <a:latin typeface="宋体" panose="02010600030101010101" pitchFamily="2" charset="-122"/>
                        <a:ea typeface="宋体" panose="02010600030101010101" pitchFamily="2" charset="-122"/>
                        <a:cs typeface="Times New Roman" panose="02020603050405020304"/>
                      </a:endParaRPr>
                    </a:p>
                  </a:txBody>
                  <a:tcPr marL="27403" marR="274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en-US" sz="2400" b="1" kern="100">
                          <a:solidFill>
                            <a:schemeClr val="accent6"/>
                          </a:solidFill>
                          <a:latin typeface="宋体" panose="02010600030101010101" pitchFamily="2" charset="-122"/>
                          <a:ea typeface="宋体" panose="02010600030101010101" pitchFamily="2" charset="-122"/>
                          <a:cs typeface="Times New Roman" panose="02020603050405020304"/>
                        </a:rPr>
                        <a:t>5.2</a:t>
                      </a:r>
                      <a:endParaRPr lang="zh-CN" sz="2400" b="1" kern="100">
                        <a:solidFill>
                          <a:schemeClr val="accent6"/>
                        </a:solidFill>
                        <a:latin typeface="宋体" panose="02010600030101010101" pitchFamily="2" charset="-122"/>
                        <a:ea typeface="宋体" panose="02010600030101010101" pitchFamily="2" charset="-122"/>
                        <a:cs typeface="Times New Roman" panose="02020603050405020304"/>
                      </a:endParaRPr>
                    </a:p>
                  </a:txBody>
                  <a:tcPr marL="27403" marR="274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0060">
                <a:tc>
                  <a:txBody>
                    <a:bodyPr/>
                    <a:lstStyle/>
                    <a:p>
                      <a:pPr algn="just">
                        <a:lnSpc>
                          <a:spcPct val="120000"/>
                        </a:lnSpc>
                        <a:spcAft>
                          <a:spcPts val="0"/>
                        </a:spcAft>
                      </a:pPr>
                      <a:r>
                        <a:rPr lang="zh-CN" sz="2400" b="1" kern="100">
                          <a:solidFill>
                            <a:schemeClr val="accent6"/>
                          </a:solidFill>
                          <a:latin typeface="宋体" panose="02010600030101010101" pitchFamily="2" charset="-122"/>
                          <a:ea typeface="宋体" panose="02010600030101010101" pitchFamily="2" charset="-122"/>
                          <a:cs typeface="Times New Roman" panose="02020603050405020304"/>
                        </a:rPr>
                        <a:t>机器</a:t>
                      </a:r>
                      <a:endParaRPr lang="zh-CN" sz="2400" b="1" kern="100">
                        <a:solidFill>
                          <a:schemeClr val="accent6"/>
                        </a:solidFill>
                        <a:latin typeface="宋体" panose="02010600030101010101" pitchFamily="2" charset="-122"/>
                        <a:ea typeface="宋体" panose="02010600030101010101" pitchFamily="2" charset="-122"/>
                        <a:cs typeface="Times New Roman" panose="02020603050405020304"/>
                      </a:endParaRPr>
                    </a:p>
                  </a:txBody>
                  <a:tcPr marL="27403" marR="274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endParaRPr lang="en-US" sz="2400" b="1" kern="100">
                        <a:solidFill>
                          <a:schemeClr val="accent6"/>
                        </a:solidFill>
                        <a:latin typeface="宋体" panose="02010600030101010101" pitchFamily="2" charset="-122"/>
                        <a:ea typeface="宋体" panose="02010600030101010101" pitchFamily="2" charset="-122"/>
                        <a:cs typeface="Times New Roman" panose="02020603050405020304"/>
                      </a:endParaRPr>
                    </a:p>
                  </a:txBody>
                  <a:tcPr marL="27403" marR="274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en-US" sz="2400" b="1" kern="100" dirty="0">
                          <a:solidFill>
                            <a:schemeClr val="accent6"/>
                          </a:solidFill>
                          <a:latin typeface="宋体" panose="02010600030101010101" pitchFamily="2" charset="-122"/>
                          <a:ea typeface="宋体" panose="02010600030101010101" pitchFamily="2" charset="-122"/>
                          <a:cs typeface="Times New Roman" panose="02020603050405020304"/>
                        </a:rPr>
                        <a:t>0.7</a:t>
                      </a:r>
                      <a:endParaRPr lang="zh-CN" sz="2400" b="1" kern="100" dirty="0">
                        <a:solidFill>
                          <a:schemeClr val="accent6"/>
                        </a:solidFill>
                        <a:latin typeface="宋体" panose="02010600030101010101" pitchFamily="2" charset="-122"/>
                        <a:ea typeface="宋体" panose="02010600030101010101" pitchFamily="2" charset="-122"/>
                        <a:cs typeface="Times New Roman" panose="02020603050405020304"/>
                      </a:endParaRPr>
                    </a:p>
                  </a:txBody>
                  <a:tcPr marL="27403" marR="274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en-US" sz="2400" b="1" kern="100">
                          <a:solidFill>
                            <a:schemeClr val="accent6"/>
                          </a:solidFill>
                          <a:latin typeface="宋体" panose="02010600030101010101" pitchFamily="2" charset="-122"/>
                          <a:ea typeface="宋体" panose="02010600030101010101" pitchFamily="2" charset="-122"/>
                          <a:cs typeface="Times New Roman" panose="02020603050405020304"/>
                        </a:rPr>
                        <a:t>1.5</a:t>
                      </a:r>
                      <a:endParaRPr lang="zh-CN" sz="2400" b="1" kern="100">
                        <a:solidFill>
                          <a:schemeClr val="accent6"/>
                        </a:solidFill>
                        <a:latin typeface="宋体" panose="02010600030101010101" pitchFamily="2" charset="-122"/>
                        <a:ea typeface="宋体" panose="02010600030101010101" pitchFamily="2" charset="-122"/>
                        <a:cs typeface="Times New Roman" panose="02020603050405020304"/>
                      </a:endParaRPr>
                    </a:p>
                  </a:txBody>
                  <a:tcPr marL="27403" marR="274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en-US" sz="2400" b="1" kern="100" dirty="0">
                          <a:solidFill>
                            <a:schemeClr val="accent6"/>
                          </a:solidFill>
                          <a:latin typeface="宋体" panose="02010600030101010101" pitchFamily="2" charset="-122"/>
                          <a:ea typeface="宋体" panose="02010600030101010101" pitchFamily="2" charset="-122"/>
                          <a:cs typeface="Times New Roman" panose="02020603050405020304"/>
                        </a:rPr>
                        <a:t>6.3</a:t>
                      </a:r>
                      <a:endParaRPr lang="zh-CN" sz="2400" b="1" kern="100" dirty="0">
                        <a:solidFill>
                          <a:schemeClr val="accent6"/>
                        </a:solidFill>
                        <a:latin typeface="宋体" panose="02010600030101010101" pitchFamily="2" charset="-122"/>
                        <a:ea typeface="宋体" panose="02010600030101010101" pitchFamily="2" charset="-122"/>
                        <a:cs typeface="Times New Roman" panose="02020603050405020304"/>
                      </a:endParaRPr>
                    </a:p>
                  </a:txBody>
                  <a:tcPr marL="27403" marR="274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en-US" sz="2400" b="1" kern="100" dirty="0">
                          <a:solidFill>
                            <a:schemeClr val="accent6"/>
                          </a:solidFill>
                          <a:latin typeface="宋体" panose="02010600030101010101" pitchFamily="2" charset="-122"/>
                          <a:ea typeface="宋体" panose="02010600030101010101" pitchFamily="2" charset="-122"/>
                          <a:cs typeface="Times New Roman" panose="02020603050405020304"/>
                        </a:rPr>
                        <a:t>1.8</a:t>
                      </a:r>
                      <a:endParaRPr lang="zh-CN" sz="2400" b="1" kern="100" dirty="0">
                        <a:solidFill>
                          <a:schemeClr val="accent6"/>
                        </a:solidFill>
                        <a:latin typeface="宋体" panose="02010600030101010101" pitchFamily="2" charset="-122"/>
                        <a:ea typeface="宋体" panose="02010600030101010101" pitchFamily="2" charset="-122"/>
                        <a:cs typeface="Times New Roman" panose="02020603050405020304"/>
                      </a:endParaRPr>
                    </a:p>
                  </a:txBody>
                  <a:tcPr marL="27403" marR="274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71681" name="Rectangle 1"/>
          <p:cNvSpPr>
            <a:spLocks noChangeArrowheads="1"/>
          </p:cNvSpPr>
          <p:nvPr/>
        </p:nvSpPr>
        <p:spPr bwMode="auto">
          <a:xfrm>
            <a:off x="179388" y="981075"/>
            <a:ext cx="7559675" cy="1200150"/>
          </a:xfrm>
          <a:prstGeom prst="rect">
            <a:avLst/>
          </a:prstGeom>
          <a:noFill/>
          <a:ln w="9525">
            <a:noFill/>
            <a:miter lim="800000"/>
          </a:ln>
          <a:effectLst>
            <a:prstShdw prst="shdw12">
              <a:schemeClr val="accent1">
                <a:gamma/>
                <a:shade val="60000"/>
                <a:invGamma/>
                <a:alpha val="50000"/>
              </a:schemeClr>
            </a:prstShdw>
          </a:effectLst>
        </p:spPr>
        <p:txBody>
          <a:bodyPr wrap="none" anchor="ctr">
            <a:spAutoFit/>
          </a:bodyPr>
          <a:lstStyle/>
          <a:p>
            <a:pPr marL="0" marR="0" lvl="0" indent="304800" algn="l" defTabSz="914400" rtl="0" eaLnBrk="0" fontAlgn="base" latinLnBrk="0" hangingPunct="0">
              <a:lnSpc>
                <a:spcPct val="100000"/>
              </a:lnSpc>
              <a:spcBef>
                <a:spcPct val="0"/>
              </a:spcBef>
              <a:spcAft>
                <a:spcPct val="0"/>
              </a:spcAft>
              <a:buClrTx/>
              <a:buSzTx/>
              <a:buFontTx/>
              <a:buNone/>
              <a:defRPr/>
            </a:pPr>
            <a:r>
              <a:rPr kumimoji="0" lang="zh-CN" sz="2400" b="1" i="0" u="none" strike="noStrike" kern="1200" cap="none" spc="0" normalizeH="0" baseline="0" noProof="0" dirty="0">
                <a:ln>
                  <a:noFill/>
                </a:ln>
                <a:solidFill>
                  <a:schemeClr val="accent6"/>
                </a:solidFill>
                <a:effectLst/>
                <a:uLnTx/>
                <a:uFillTx/>
                <a:latin typeface="Calibri" panose="020F0502020204030204" pitchFamily="34" charset="0"/>
                <a:ea typeface="宋体" panose="02010600030101010101" pitchFamily="2" charset="-122"/>
                <a:cs typeface="Times New Roman" panose="02020603050405020304" pitchFamily="18" charset="0"/>
              </a:rPr>
              <a:t>材料二</a:t>
            </a:r>
            <a:r>
              <a:rPr kumimoji="0" lang="zh-CN" altLang="en-US" sz="2400" b="1" i="0" u="none" strike="noStrike" kern="1200" cap="none" spc="0" normalizeH="0" baseline="0" noProof="0" dirty="0">
                <a:ln>
                  <a:noFill/>
                </a:ln>
                <a:solidFill>
                  <a:schemeClr val="accent6"/>
                </a:solidFill>
                <a:effectLst/>
                <a:uLnTx/>
                <a:uFillTx/>
                <a:latin typeface="Calibri" panose="020F0502020204030204" pitchFamily="34" charset="0"/>
                <a:ea typeface="宋体" panose="02010600030101010101" pitchFamily="2" charset="-122"/>
                <a:cs typeface="Times New Roman" panose="02020603050405020304" pitchFamily="18" charset="0"/>
              </a:rPr>
              <a:t>  </a:t>
            </a:r>
            <a:endParaRPr kumimoji="0" lang="zh-CN" altLang="en-US" sz="2400" b="1" i="0" u="none" strike="noStrike" kern="1200" cap="none" spc="0" normalizeH="0" baseline="0" noProof="0" dirty="0">
              <a:ln>
                <a:noFill/>
              </a:ln>
              <a:solidFill>
                <a:schemeClr val="accent6"/>
              </a:solidFill>
              <a:effectLst/>
              <a:uLnTx/>
              <a:uFillTx/>
              <a:latin typeface="Arial" panose="020B0604020202020204" pitchFamily="34" charset="0"/>
              <a:ea typeface="宋体" panose="02010600030101010101" pitchFamily="2" charset="-122"/>
              <a:cs typeface="+mn-cs"/>
            </a:endParaRPr>
          </a:p>
          <a:p>
            <a:pPr marL="0" marR="0" lvl="0" indent="304800" algn="l" defTabSz="914400" rtl="0" eaLnBrk="0" fontAlgn="base" latinLnBrk="0" hangingPunct="0">
              <a:lnSpc>
                <a:spcPct val="100000"/>
              </a:lnSpc>
              <a:spcBef>
                <a:spcPct val="0"/>
              </a:spcBef>
              <a:spcAft>
                <a:spcPct val="0"/>
              </a:spcAft>
              <a:buClrTx/>
              <a:buSzTx/>
              <a:buFontTx/>
              <a:buNone/>
              <a:defRPr/>
            </a:pPr>
            <a:r>
              <a:rPr kumimoji="0" lang="zh-CN" altLang="en-US" sz="2400" b="1" i="0" u="none" strike="noStrike" kern="1200" cap="none" spc="0" normalizeH="0" baseline="0" noProof="0" dirty="0">
                <a:ln>
                  <a:noFill/>
                </a:ln>
                <a:solidFill>
                  <a:schemeClr val="accent6"/>
                </a:solidFill>
                <a:effectLst/>
                <a:uLnTx/>
                <a:uFillTx/>
                <a:latin typeface="Calibri" panose="020F0502020204030204" pitchFamily="34" charset="0"/>
                <a:ea typeface="宋体" panose="02010600030101010101" pitchFamily="2" charset="-122"/>
                <a:cs typeface="Times New Roman" panose="02020603050405020304" pitchFamily="18" charset="0"/>
              </a:rPr>
              <a:t>表一</a:t>
            </a:r>
            <a:endParaRPr kumimoji="0" lang="zh-CN" altLang="en-US" sz="2400" b="1" i="0" u="none" strike="noStrike" kern="1200" cap="none" spc="0" normalizeH="0" baseline="0" noProof="0" dirty="0">
              <a:ln>
                <a:noFill/>
              </a:ln>
              <a:solidFill>
                <a:schemeClr val="accent6"/>
              </a:solidFill>
              <a:effectLst/>
              <a:uLnTx/>
              <a:uFillTx/>
              <a:latin typeface="Arial" panose="020B0604020202020204" pitchFamily="34" charset="0"/>
              <a:ea typeface="宋体" panose="02010600030101010101" pitchFamily="2" charset="-122"/>
              <a:cs typeface="+mn-cs"/>
            </a:endParaRPr>
          </a:p>
          <a:p>
            <a:pPr marL="0" marR="0" lvl="0" indent="304800" algn="l" defTabSz="914400" rtl="0" eaLnBrk="0" fontAlgn="base" latinLnBrk="0" hangingPunct="0">
              <a:lnSpc>
                <a:spcPct val="100000"/>
              </a:lnSpc>
              <a:spcBef>
                <a:spcPct val="0"/>
              </a:spcBef>
              <a:spcAft>
                <a:spcPct val="0"/>
              </a:spcAft>
              <a:buClrTx/>
              <a:buSzTx/>
              <a:buFontTx/>
              <a:buNone/>
              <a:defRPr/>
            </a:pPr>
            <a:r>
              <a:rPr kumimoji="0" lang="zh-CN" altLang="en-US" sz="2400" b="1" i="0" u="none" strike="noStrike" kern="1200" cap="none" spc="0" normalizeH="0" baseline="0" noProof="0" dirty="0">
                <a:ln>
                  <a:noFill/>
                </a:ln>
                <a:solidFill>
                  <a:schemeClr val="accent6"/>
                </a:solidFill>
                <a:effectLst/>
                <a:uLnTx/>
                <a:uFillTx/>
                <a:latin typeface="Calibri" panose="020F0502020204030204" pitchFamily="34" charset="0"/>
                <a:ea typeface="宋体" panose="02010600030101010101" pitchFamily="2" charset="-122"/>
                <a:cs typeface="Times New Roman" panose="02020603050405020304" pitchFamily="18" charset="0"/>
              </a:rPr>
              <a:t>           </a:t>
            </a:r>
            <a:r>
              <a:rPr kumimoji="0" lang="zh-CN" altLang="en-US" sz="2400" b="1" i="0" u="none" strike="noStrike" kern="1200" cap="none" spc="0" normalizeH="0" baseline="0" noProof="0" dirty="0">
                <a:ln>
                  <a:noFill/>
                </a:ln>
                <a:solidFill>
                  <a:schemeClr val="accent6"/>
                </a:solidFill>
                <a:effectLst/>
                <a:uLnTx/>
                <a:uFillTx/>
                <a:latin typeface="楷体" panose="02010609060101010101" pitchFamily="49" charset="-122"/>
                <a:ea typeface="宋体" panose="02010600030101010101" pitchFamily="2" charset="-122"/>
                <a:cs typeface="Times New Roman" panose="02020603050405020304" pitchFamily="18" charset="0"/>
              </a:rPr>
              <a:t>       中国主要进口商品所占比重变化（％）</a:t>
            </a:r>
            <a:endParaRPr kumimoji="0" lang="zh-CN" altLang="en-US" sz="2400" b="1" i="0" u="none" strike="noStrike" kern="1200" cap="none" spc="0" normalizeH="0" baseline="0" noProof="0" dirty="0">
              <a:ln>
                <a:noFill/>
              </a:ln>
              <a:solidFill>
                <a:schemeClr val="accent6"/>
              </a:solidFill>
              <a:effectLst/>
              <a:uLnTx/>
              <a:uFillTx/>
              <a:latin typeface="Arial" panose="020B0604020202020204" pitchFamily="34" charset="0"/>
              <a:ea typeface="宋体" panose="02010600030101010101" pitchFamily="2" charset="-122"/>
              <a:cs typeface="+mn-cs"/>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4" name="内容占位符 3"/>
          <p:cNvGraphicFramePr>
            <a:graphicFrameLocks noGrp="1"/>
          </p:cNvGraphicFramePr>
          <p:nvPr>
            <p:ph idx="1"/>
          </p:nvPr>
        </p:nvGraphicFramePr>
        <p:xfrm>
          <a:off x="395288" y="2636838"/>
          <a:ext cx="8424863" cy="2232025"/>
        </p:xfrm>
        <a:graphic>
          <a:graphicData uri="http://schemas.openxmlformats.org/drawingml/2006/table">
            <a:tbl>
              <a:tblPr/>
              <a:tblGrid>
                <a:gridCol w="2448272"/>
                <a:gridCol w="1224136"/>
                <a:gridCol w="1224136"/>
                <a:gridCol w="1224136"/>
                <a:gridCol w="1152128"/>
                <a:gridCol w="1152129"/>
              </a:tblGrid>
              <a:tr h="446450">
                <a:tc>
                  <a:txBody>
                    <a:bodyPr/>
                    <a:lstStyle/>
                    <a:p>
                      <a:pPr algn="just">
                        <a:lnSpc>
                          <a:spcPct val="120000"/>
                        </a:lnSpc>
                        <a:spcAft>
                          <a:spcPts val="0"/>
                        </a:spcAft>
                      </a:pPr>
                      <a:r>
                        <a:rPr lang="en-US" sz="2400" b="1" kern="100" dirty="0">
                          <a:solidFill>
                            <a:schemeClr val="accent6"/>
                          </a:solidFill>
                          <a:latin typeface="宋体" panose="02010600030101010101" pitchFamily="2" charset="-122"/>
                          <a:ea typeface="宋体" panose="02010600030101010101" pitchFamily="2" charset="-122"/>
                          <a:cs typeface="Times New Roman" panose="02020603050405020304"/>
                        </a:rPr>
                        <a:t>  </a:t>
                      </a:r>
                      <a:r>
                        <a:rPr lang="zh-CN" sz="2400" b="1" kern="100" dirty="0">
                          <a:solidFill>
                            <a:schemeClr val="accent6"/>
                          </a:solidFill>
                          <a:latin typeface="宋体" panose="02010600030101010101" pitchFamily="2" charset="-122"/>
                          <a:ea typeface="宋体" panose="02010600030101010101" pitchFamily="2" charset="-122"/>
                          <a:cs typeface="Times New Roman" panose="02020603050405020304"/>
                        </a:rPr>
                        <a:t>商品</a:t>
                      </a:r>
                      <a:endParaRPr lang="zh-CN" sz="2400" b="1" kern="100" dirty="0">
                        <a:solidFill>
                          <a:schemeClr val="accent6"/>
                        </a:solidFill>
                        <a:latin typeface="宋体" panose="02010600030101010101" pitchFamily="2" charset="-122"/>
                        <a:ea typeface="宋体" panose="02010600030101010101" pitchFamily="2" charset="-122"/>
                        <a:cs typeface="Times New Roman" panose="02020603050405020304"/>
                      </a:endParaRPr>
                    </a:p>
                  </a:txBody>
                  <a:tcPr marL="32884" marR="328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en-US" sz="2400" b="1" kern="100" dirty="0">
                          <a:solidFill>
                            <a:schemeClr val="accent6"/>
                          </a:solidFill>
                          <a:latin typeface="宋体" panose="02010600030101010101" pitchFamily="2" charset="-122"/>
                          <a:ea typeface="宋体" panose="02010600030101010101" pitchFamily="2" charset="-122"/>
                          <a:cs typeface="Times New Roman" panose="02020603050405020304"/>
                        </a:rPr>
                        <a:t>1877</a:t>
                      </a:r>
                      <a:r>
                        <a:rPr lang="zh-CN" sz="2400" b="1" kern="100" dirty="0">
                          <a:solidFill>
                            <a:schemeClr val="accent6"/>
                          </a:solidFill>
                          <a:latin typeface="宋体" panose="02010600030101010101" pitchFamily="2" charset="-122"/>
                          <a:ea typeface="宋体" panose="02010600030101010101" pitchFamily="2" charset="-122"/>
                          <a:cs typeface="Times New Roman" panose="02020603050405020304"/>
                        </a:rPr>
                        <a:t>年</a:t>
                      </a:r>
                      <a:endParaRPr lang="zh-CN" sz="2400" b="1" kern="100" dirty="0">
                        <a:solidFill>
                          <a:schemeClr val="accent6"/>
                        </a:solidFill>
                        <a:latin typeface="宋体" panose="02010600030101010101" pitchFamily="2" charset="-122"/>
                        <a:ea typeface="宋体" panose="02010600030101010101" pitchFamily="2" charset="-122"/>
                        <a:cs typeface="Times New Roman" panose="02020603050405020304"/>
                      </a:endParaRPr>
                    </a:p>
                  </a:txBody>
                  <a:tcPr marL="32884" marR="328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en-US" sz="2400" b="1" kern="100">
                          <a:solidFill>
                            <a:schemeClr val="accent6"/>
                          </a:solidFill>
                          <a:latin typeface="宋体" panose="02010600030101010101" pitchFamily="2" charset="-122"/>
                          <a:ea typeface="宋体" panose="02010600030101010101" pitchFamily="2" charset="-122"/>
                          <a:cs typeface="Times New Roman" panose="02020603050405020304"/>
                        </a:rPr>
                        <a:t>1894</a:t>
                      </a:r>
                      <a:r>
                        <a:rPr lang="zh-CN" sz="2400" b="1" kern="100">
                          <a:solidFill>
                            <a:schemeClr val="accent6"/>
                          </a:solidFill>
                          <a:latin typeface="宋体" panose="02010600030101010101" pitchFamily="2" charset="-122"/>
                          <a:ea typeface="宋体" panose="02010600030101010101" pitchFamily="2" charset="-122"/>
                          <a:cs typeface="Times New Roman" panose="02020603050405020304"/>
                        </a:rPr>
                        <a:t>年</a:t>
                      </a:r>
                      <a:endParaRPr lang="zh-CN" sz="2400" b="1" kern="100">
                        <a:solidFill>
                          <a:schemeClr val="accent6"/>
                        </a:solidFill>
                        <a:latin typeface="宋体" panose="02010600030101010101" pitchFamily="2" charset="-122"/>
                        <a:ea typeface="宋体" panose="02010600030101010101" pitchFamily="2" charset="-122"/>
                        <a:cs typeface="Times New Roman" panose="02020603050405020304"/>
                      </a:endParaRPr>
                    </a:p>
                  </a:txBody>
                  <a:tcPr marL="32884" marR="328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en-US" sz="2400" b="1" kern="100">
                          <a:solidFill>
                            <a:schemeClr val="accent6"/>
                          </a:solidFill>
                          <a:latin typeface="宋体" panose="02010600030101010101" pitchFamily="2" charset="-122"/>
                          <a:ea typeface="宋体" panose="02010600030101010101" pitchFamily="2" charset="-122"/>
                          <a:cs typeface="Times New Roman" panose="02020603050405020304"/>
                        </a:rPr>
                        <a:t>1913</a:t>
                      </a:r>
                      <a:r>
                        <a:rPr lang="zh-CN" sz="2400" b="1" kern="100">
                          <a:solidFill>
                            <a:schemeClr val="accent6"/>
                          </a:solidFill>
                          <a:latin typeface="宋体" panose="02010600030101010101" pitchFamily="2" charset="-122"/>
                          <a:ea typeface="宋体" panose="02010600030101010101" pitchFamily="2" charset="-122"/>
                          <a:cs typeface="Times New Roman" panose="02020603050405020304"/>
                        </a:rPr>
                        <a:t>年</a:t>
                      </a:r>
                      <a:endParaRPr lang="zh-CN" sz="2400" b="1" kern="100">
                        <a:solidFill>
                          <a:schemeClr val="accent6"/>
                        </a:solidFill>
                        <a:latin typeface="宋体" panose="02010600030101010101" pitchFamily="2" charset="-122"/>
                        <a:ea typeface="宋体" panose="02010600030101010101" pitchFamily="2" charset="-122"/>
                        <a:cs typeface="Times New Roman" panose="02020603050405020304"/>
                      </a:endParaRPr>
                    </a:p>
                  </a:txBody>
                  <a:tcPr marL="32884" marR="328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en-US" sz="2400" b="1" kern="100">
                          <a:solidFill>
                            <a:schemeClr val="accent6"/>
                          </a:solidFill>
                          <a:latin typeface="宋体" panose="02010600030101010101" pitchFamily="2" charset="-122"/>
                          <a:ea typeface="宋体" panose="02010600030101010101" pitchFamily="2" charset="-122"/>
                          <a:cs typeface="Times New Roman" panose="02020603050405020304"/>
                        </a:rPr>
                        <a:t>1921</a:t>
                      </a:r>
                      <a:r>
                        <a:rPr lang="zh-CN" sz="2400" b="1" kern="100">
                          <a:solidFill>
                            <a:schemeClr val="accent6"/>
                          </a:solidFill>
                          <a:latin typeface="宋体" panose="02010600030101010101" pitchFamily="2" charset="-122"/>
                          <a:ea typeface="宋体" panose="02010600030101010101" pitchFamily="2" charset="-122"/>
                          <a:cs typeface="Times New Roman" panose="02020603050405020304"/>
                        </a:rPr>
                        <a:t>年</a:t>
                      </a:r>
                      <a:endParaRPr lang="zh-CN" sz="2400" b="1" kern="100">
                        <a:solidFill>
                          <a:schemeClr val="accent6"/>
                        </a:solidFill>
                        <a:latin typeface="宋体" panose="02010600030101010101" pitchFamily="2" charset="-122"/>
                        <a:ea typeface="宋体" panose="02010600030101010101" pitchFamily="2" charset="-122"/>
                        <a:cs typeface="Times New Roman" panose="02020603050405020304"/>
                      </a:endParaRPr>
                    </a:p>
                  </a:txBody>
                  <a:tcPr marL="32884" marR="328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en-US" sz="2400" b="1" kern="100">
                          <a:solidFill>
                            <a:schemeClr val="accent6"/>
                          </a:solidFill>
                          <a:latin typeface="宋体" panose="02010600030101010101" pitchFamily="2" charset="-122"/>
                          <a:ea typeface="宋体" panose="02010600030101010101" pitchFamily="2" charset="-122"/>
                          <a:cs typeface="Times New Roman" panose="02020603050405020304"/>
                        </a:rPr>
                        <a:t>1928</a:t>
                      </a:r>
                      <a:r>
                        <a:rPr lang="zh-CN" sz="2400" b="1" kern="100">
                          <a:solidFill>
                            <a:schemeClr val="accent6"/>
                          </a:solidFill>
                          <a:latin typeface="宋体" panose="02010600030101010101" pitchFamily="2" charset="-122"/>
                          <a:ea typeface="宋体" panose="02010600030101010101" pitchFamily="2" charset="-122"/>
                          <a:cs typeface="Times New Roman" panose="02020603050405020304"/>
                        </a:rPr>
                        <a:t>年</a:t>
                      </a:r>
                      <a:endParaRPr lang="zh-CN" sz="2400" b="1" kern="100">
                        <a:solidFill>
                          <a:schemeClr val="accent6"/>
                        </a:solidFill>
                        <a:latin typeface="宋体" panose="02010600030101010101" pitchFamily="2" charset="-122"/>
                        <a:ea typeface="宋体" panose="02010600030101010101" pitchFamily="2" charset="-122"/>
                        <a:cs typeface="Times New Roman" panose="02020603050405020304"/>
                      </a:endParaRPr>
                    </a:p>
                  </a:txBody>
                  <a:tcPr marL="32884" marR="328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6450">
                <a:tc>
                  <a:txBody>
                    <a:bodyPr/>
                    <a:lstStyle/>
                    <a:p>
                      <a:pPr algn="just">
                        <a:lnSpc>
                          <a:spcPct val="120000"/>
                        </a:lnSpc>
                        <a:spcAft>
                          <a:spcPts val="0"/>
                        </a:spcAft>
                      </a:pPr>
                      <a:r>
                        <a:rPr lang="en-US" sz="2400" b="1" kern="100">
                          <a:solidFill>
                            <a:schemeClr val="accent6"/>
                          </a:solidFill>
                          <a:latin typeface="宋体" panose="02010600030101010101" pitchFamily="2" charset="-122"/>
                          <a:ea typeface="宋体" panose="02010600030101010101" pitchFamily="2" charset="-122"/>
                          <a:cs typeface="Times New Roman" panose="02020603050405020304"/>
                        </a:rPr>
                        <a:t>  </a:t>
                      </a:r>
                      <a:r>
                        <a:rPr lang="zh-CN" sz="2400" b="1" kern="100">
                          <a:solidFill>
                            <a:schemeClr val="accent6"/>
                          </a:solidFill>
                          <a:latin typeface="宋体" panose="02010600030101010101" pitchFamily="2" charset="-122"/>
                          <a:ea typeface="宋体" panose="02010600030101010101" pitchFamily="2" charset="-122"/>
                          <a:cs typeface="Times New Roman" panose="02020603050405020304"/>
                        </a:rPr>
                        <a:t>丝</a:t>
                      </a:r>
                      <a:endParaRPr lang="zh-CN" sz="2400" b="1" kern="100">
                        <a:solidFill>
                          <a:schemeClr val="accent6"/>
                        </a:solidFill>
                        <a:latin typeface="宋体" panose="02010600030101010101" pitchFamily="2" charset="-122"/>
                        <a:ea typeface="宋体" panose="02010600030101010101" pitchFamily="2" charset="-122"/>
                        <a:cs typeface="Times New Roman" panose="02020603050405020304"/>
                      </a:endParaRPr>
                    </a:p>
                  </a:txBody>
                  <a:tcPr marL="32884" marR="328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en-US" sz="2400" b="1" kern="100" dirty="0">
                          <a:solidFill>
                            <a:schemeClr val="accent6"/>
                          </a:solidFill>
                          <a:latin typeface="宋体" panose="02010600030101010101" pitchFamily="2" charset="-122"/>
                          <a:ea typeface="宋体" panose="02010600030101010101" pitchFamily="2" charset="-122"/>
                          <a:cs typeface="Times New Roman" panose="02020603050405020304"/>
                        </a:rPr>
                        <a:t>26.9</a:t>
                      </a:r>
                      <a:endParaRPr lang="zh-CN" sz="2400" b="1" kern="100" dirty="0">
                        <a:solidFill>
                          <a:schemeClr val="accent6"/>
                        </a:solidFill>
                        <a:latin typeface="宋体" panose="02010600030101010101" pitchFamily="2" charset="-122"/>
                        <a:ea typeface="宋体" panose="02010600030101010101" pitchFamily="2" charset="-122"/>
                        <a:cs typeface="Times New Roman" panose="02020603050405020304"/>
                      </a:endParaRPr>
                    </a:p>
                  </a:txBody>
                  <a:tcPr marL="32884" marR="328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en-US" sz="2400" b="1" kern="100" dirty="0">
                          <a:solidFill>
                            <a:schemeClr val="accent6"/>
                          </a:solidFill>
                          <a:latin typeface="宋体" panose="02010600030101010101" pitchFamily="2" charset="-122"/>
                          <a:ea typeface="宋体" panose="02010600030101010101" pitchFamily="2" charset="-122"/>
                          <a:cs typeface="Times New Roman" panose="02020603050405020304"/>
                        </a:rPr>
                        <a:t>33.3</a:t>
                      </a:r>
                      <a:endParaRPr lang="zh-CN" sz="2400" b="1" kern="100" dirty="0">
                        <a:solidFill>
                          <a:schemeClr val="accent6"/>
                        </a:solidFill>
                        <a:latin typeface="宋体" panose="02010600030101010101" pitchFamily="2" charset="-122"/>
                        <a:ea typeface="宋体" panose="02010600030101010101" pitchFamily="2" charset="-122"/>
                        <a:cs typeface="Times New Roman" panose="02020603050405020304"/>
                      </a:endParaRPr>
                    </a:p>
                  </a:txBody>
                  <a:tcPr marL="32884" marR="328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en-US" sz="2400" b="1" kern="100" dirty="0">
                          <a:solidFill>
                            <a:schemeClr val="accent6"/>
                          </a:solidFill>
                          <a:latin typeface="宋体" panose="02010600030101010101" pitchFamily="2" charset="-122"/>
                          <a:ea typeface="宋体" panose="02010600030101010101" pitchFamily="2" charset="-122"/>
                          <a:cs typeface="Times New Roman" panose="02020603050405020304"/>
                        </a:rPr>
                        <a:t>20.7</a:t>
                      </a:r>
                      <a:endParaRPr lang="zh-CN" sz="2400" b="1" kern="100" dirty="0">
                        <a:solidFill>
                          <a:schemeClr val="accent6"/>
                        </a:solidFill>
                        <a:latin typeface="宋体" panose="02010600030101010101" pitchFamily="2" charset="-122"/>
                        <a:ea typeface="宋体" panose="02010600030101010101" pitchFamily="2" charset="-122"/>
                        <a:cs typeface="Times New Roman" panose="02020603050405020304"/>
                      </a:endParaRPr>
                    </a:p>
                  </a:txBody>
                  <a:tcPr marL="32884" marR="328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en-US" sz="2400" b="1" kern="100">
                          <a:solidFill>
                            <a:schemeClr val="accent6"/>
                          </a:solidFill>
                          <a:latin typeface="宋体" panose="02010600030101010101" pitchFamily="2" charset="-122"/>
                          <a:ea typeface="宋体" panose="02010600030101010101" pitchFamily="2" charset="-122"/>
                          <a:cs typeface="Times New Roman" panose="02020603050405020304"/>
                        </a:rPr>
                        <a:t>20.2</a:t>
                      </a:r>
                      <a:endParaRPr lang="zh-CN" sz="2400" b="1" kern="100">
                        <a:solidFill>
                          <a:schemeClr val="accent6"/>
                        </a:solidFill>
                        <a:latin typeface="宋体" panose="02010600030101010101" pitchFamily="2" charset="-122"/>
                        <a:ea typeface="宋体" panose="02010600030101010101" pitchFamily="2" charset="-122"/>
                        <a:cs typeface="Times New Roman" panose="02020603050405020304"/>
                      </a:endParaRPr>
                    </a:p>
                  </a:txBody>
                  <a:tcPr marL="32884" marR="328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en-US" sz="2400" b="1" kern="100">
                          <a:solidFill>
                            <a:schemeClr val="accent6"/>
                          </a:solidFill>
                          <a:latin typeface="宋体" panose="02010600030101010101" pitchFamily="2" charset="-122"/>
                          <a:ea typeface="宋体" panose="02010600030101010101" pitchFamily="2" charset="-122"/>
                          <a:cs typeface="Times New Roman" panose="02020603050405020304"/>
                        </a:rPr>
                        <a:t>16.2</a:t>
                      </a:r>
                      <a:endParaRPr lang="zh-CN" sz="2400" b="1" kern="100">
                        <a:solidFill>
                          <a:schemeClr val="accent6"/>
                        </a:solidFill>
                        <a:latin typeface="宋体" panose="02010600030101010101" pitchFamily="2" charset="-122"/>
                        <a:ea typeface="宋体" panose="02010600030101010101" pitchFamily="2" charset="-122"/>
                        <a:cs typeface="Times New Roman" panose="02020603050405020304"/>
                      </a:endParaRPr>
                    </a:p>
                  </a:txBody>
                  <a:tcPr marL="32884" marR="328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6450">
                <a:tc>
                  <a:txBody>
                    <a:bodyPr/>
                    <a:lstStyle/>
                    <a:p>
                      <a:pPr algn="just">
                        <a:lnSpc>
                          <a:spcPct val="120000"/>
                        </a:lnSpc>
                        <a:spcAft>
                          <a:spcPts val="0"/>
                        </a:spcAft>
                      </a:pPr>
                      <a:r>
                        <a:rPr lang="en-US" sz="2400" b="1" kern="100">
                          <a:solidFill>
                            <a:schemeClr val="accent6"/>
                          </a:solidFill>
                          <a:latin typeface="宋体" panose="02010600030101010101" pitchFamily="2" charset="-122"/>
                          <a:ea typeface="宋体" panose="02010600030101010101" pitchFamily="2" charset="-122"/>
                          <a:cs typeface="Times New Roman" panose="02020603050405020304"/>
                        </a:rPr>
                        <a:t>  </a:t>
                      </a:r>
                      <a:r>
                        <a:rPr lang="zh-CN" sz="2400" b="1" kern="100">
                          <a:solidFill>
                            <a:schemeClr val="accent6"/>
                          </a:solidFill>
                          <a:latin typeface="宋体" panose="02010600030101010101" pitchFamily="2" charset="-122"/>
                          <a:ea typeface="宋体" panose="02010600030101010101" pitchFamily="2" charset="-122"/>
                          <a:cs typeface="Times New Roman" panose="02020603050405020304"/>
                        </a:rPr>
                        <a:t>茶</a:t>
                      </a:r>
                      <a:endParaRPr lang="zh-CN" sz="2400" b="1" kern="100">
                        <a:solidFill>
                          <a:schemeClr val="accent6"/>
                        </a:solidFill>
                        <a:latin typeface="宋体" panose="02010600030101010101" pitchFamily="2" charset="-122"/>
                        <a:ea typeface="宋体" panose="02010600030101010101" pitchFamily="2" charset="-122"/>
                        <a:cs typeface="Times New Roman" panose="02020603050405020304"/>
                      </a:endParaRPr>
                    </a:p>
                  </a:txBody>
                  <a:tcPr marL="32884" marR="328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en-US" sz="2400" b="1" kern="100" dirty="0">
                          <a:solidFill>
                            <a:schemeClr val="accent6"/>
                          </a:solidFill>
                          <a:latin typeface="宋体" panose="02010600030101010101" pitchFamily="2" charset="-122"/>
                          <a:ea typeface="宋体" panose="02010600030101010101" pitchFamily="2" charset="-122"/>
                          <a:cs typeface="Times New Roman" panose="02020603050405020304"/>
                        </a:rPr>
                        <a:t>49.4</a:t>
                      </a:r>
                      <a:endParaRPr lang="zh-CN" sz="2400" b="1" kern="100" dirty="0">
                        <a:solidFill>
                          <a:schemeClr val="accent6"/>
                        </a:solidFill>
                        <a:latin typeface="宋体" panose="02010600030101010101" pitchFamily="2" charset="-122"/>
                        <a:ea typeface="宋体" panose="02010600030101010101" pitchFamily="2" charset="-122"/>
                        <a:cs typeface="Times New Roman" panose="02020603050405020304"/>
                      </a:endParaRPr>
                    </a:p>
                  </a:txBody>
                  <a:tcPr marL="32884" marR="328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en-US" sz="2400" b="1" kern="100">
                          <a:solidFill>
                            <a:schemeClr val="accent6"/>
                          </a:solidFill>
                          <a:latin typeface="宋体" panose="02010600030101010101" pitchFamily="2" charset="-122"/>
                          <a:ea typeface="宋体" panose="02010600030101010101" pitchFamily="2" charset="-122"/>
                          <a:cs typeface="Times New Roman" panose="02020603050405020304"/>
                        </a:rPr>
                        <a:t>24.9</a:t>
                      </a:r>
                      <a:endParaRPr lang="zh-CN" sz="2400" b="1" kern="100">
                        <a:solidFill>
                          <a:schemeClr val="accent6"/>
                        </a:solidFill>
                        <a:latin typeface="宋体" panose="02010600030101010101" pitchFamily="2" charset="-122"/>
                        <a:ea typeface="宋体" panose="02010600030101010101" pitchFamily="2" charset="-122"/>
                        <a:cs typeface="Times New Roman" panose="02020603050405020304"/>
                      </a:endParaRPr>
                    </a:p>
                  </a:txBody>
                  <a:tcPr marL="32884" marR="328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en-US" sz="2400" b="1" kern="100" dirty="0">
                          <a:solidFill>
                            <a:schemeClr val="accent6"/>
                          </a:solidFill>
                          <a:latin typeface="宋体" panose="02010600030101010101" pitchFamily="2" charset="-122"/>
                          <a:ea typeface="宋体" panose="02010600030101010101" pitchFamily="2" charset="-122"/>
                          <a:cs typeface="Times New Roman" panose="02020603050405020304"/>
                        </a:rPr>
                        <a:t>8.4</a:t>
                      </a:r>
                      <a:endParaRPr lang="zh-CN" sz="2400" b="1" kern="100" dirty="0">
                        <a:solidFill>
                          <a:schemeClr val="accent6"/>
                        </a:solidFill>
                        <a:latin typeface="宋体" panose="02010600030101010101" pitchFamily="2" charset="-122"/>
                        <a:ea typeface="宋体" panose="02010600030101010101" pitchFamily="2" charset="-122"/>
                        <a:cs typeface="Times New Roman" panose="02020603050405020304"/>
                      </a:endParaRPr>
                    </a:p>
                  </a:txBody>
                  <a:tcPr marL="32884" marR="328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en-US" sz="2400" b="1" kern="100" dirty="0">
                          <a:solidFill>
                            <a:schemeClr val="accent6"/>
                          </a:solidFill>
                          <a:latin typeface="宋体" panose="02010600030101010101" pitchFamily="2" charset="-122"/>
                          <a:ea typeface="宋体" panose="02010600030101010101" pitchFamily="2" charset="-122"/>
                          <a:cs typeface="Times New Roman" panose="02020603050405020304"/>
                        </a:rPr>
                        <a:t>2.1</a:t>
                      </a:r>
                      <a:endParaRPr lang="zh-CN" sz="2400" b="1" kern="100" dirty="0">
                        <a:solidFill>
                          <a:schemeClr val="accent6"/>
                        </a:solidFill>
                        <a:latin typeface="宋体" panose="02010600030101010101" pitchFamily="2" charset="-122"/>
                        <a:ea typeface="宋体" panose="02010600030101010101" pitchFamily="2" charset="-122"/>
                        <a:cs typeface="Times New Roman" panose="02020603050405020304"/>
                      </a:endParaRPr>
                    </a:p>
                  </a:txBody>
                  <a:tcPr marL="32884" marR="328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en-US" sz="2400" b="1" kern="100">
                          <a:solidFill>
                            <a:schemeClr val="accent6"/>
                          </a:solidFill>
                          <a:latin typeface="宋体" panose="02010600030101010101" pitchFamily="2" charset="-122"/>
                          <a:ea typeface="宋体" panose="02010600030101010101" pitchFamily="2" charset="-122"/>
                          <a:cs typeface="Times New Roman" panose="02020603050405020304"/>
                        </a:rPr>
                        <a:t>3.7</a:t>
                      </a:r>
                      <a:endParaRPr lang="zh-CN" sz="2400" b="1" kern="100">
                        <a:solidFill>
                          <a:schemeClr val="accent6"/>
                        </a:solidFill>
                        <a:latin typeface="宋体" panose="02010600030101010101" pitchFamily="2" charset="-122"/>
                        <a:ea typeface="宋体" panose="02010600030101010101" pitchFamily="2" charset="-122"/>
                        <a:cs typeface="Times New Roman" panose="02020603050405020304"/>
                      </a:endParaRPr>
                    </a:p>
                  </a:txBody>
                  <a:tcPr marL="32884" marR="328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6450">
                <a:tc>
                  <a:txBody>
                    <a:bodyPr/>
                    <a:lstStyle/>
                    <a:p>
                      <a:pPr algn="just">
                        <a:lnSpc>
                          <a:spcPct val="120000"/>
                        </a:lnSpc>
                        <a:spcAft>
                          <a:spcPts val="0"/>
                        </a:spcAft>
                      </a:pPr>
                      <a:r>
                        <a:rPr lang="zh-CN" sz="2400" b="1" kern="100">
                          <a:solidFill>
                            <a:schemeClr val="accent6"/>
                          </a:solidFill>
                          <a:latin typeface="宋体" panose="02010600030101010101" pitchFamily="2" charset="-122"/>
                          <a:ea typeface="宋体" panose="02010600030101010101" pitchFamily="2" charset="-122"/>
                          <a:cs typeface="Times New Roman" panose="02020603050405020304"/>
                        </a:rPr>
                        <a:t>豆及豆饼</a:t>
                      </a:r>
                      <a:endParaRPr lang="zh-CN" sz="2400" b="1" kern="100">
                        <a:solidFill>
                          <a:schemeClr val="accent6"/>
                        </a:solidFill>
                        <a:latin typeface="宋体" panose="02010600030101010101" pitchFamily="2" charset="-122"/>
                        <a:ea typeface="宋体" panose="02010600030101010101" pitchFamily="2" charset="-122"/>
                        <a:cs typeface="Times New Roman" panose="02020603050405020304"/>
                      </a:endParaRPr>
                    </a:p>
                  </a:txBody>
                  <a:tcPr marL="32884" marR="328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endParaRPr lang="en-US" sz="2400" b="1" kern="100">
                        <a:solidFill>
                          <a:schemeClr val="accent6"/>
                        </a:solidFill>
                        <a:latin typeface="宋体" panose="02010600030101010101" pitchFamily="2" charset="-122"/>
                        <a:ea typeface="宋体" panose="02010600030101010101" pitchFamily="2" charset="-122"/>
                        <a:cs typeface="Times New Roman" panose="02020603050405020304"/>
                      </a:endParaRPr>
                    </a:p>
                  </a:txBody>
                  <a:tcPr marL="32884" marR="328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en-US" sz="2400" b="1" kern="100">
                          <a:solidFill>
                            <a:schemeClr val="accent6"/>
                          </a:solidFill>
                          <a:latin typeface="宋体" panose="02010600030101010101" pitchFamily="2" charset="-122"/>
                          <a:ea typeface="宋体" panose="02010600030101010101" pitchFamily="2" charset="-122"/>
                          <a:cs typeface="Times New Roman" panose="02020603050405020304"/>
                        </a:rPr>
                        <a:t>1.9</a:t>
                      </a:r>
                      <a:endParaRPr lang="zh-CN" sz="2400" b="1" kern="100">
                        <a:solidFill>
                          <a:schemeClr val="accent6"/>
                        </a:solidFill>
                        <a:latin typeface="宋体" panose="02010600030101010101" pitchFamily="2" charset="-122"/>
                        <a:ea typeface="宋体" panose="02010600030101010101" pitchFamily="2" charset="-122"/>
                        <a:cs typeface="Times New Roman" panose="02020603050405020304"/>
                      </a:endParaRPr>
                    </a:p>
                  </a:txBody>
                  <a:tcPr marL="32884" marR="328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en-US" sz="2400" b="1" kern="100">
                          <a:solidFill>
                            <a:schemeClr val="accent6"/>
                          </a:solidFill>
                          <a:latin typeface="宋体" panose="02010600030101010101" pitchFamily="2" charset="-122"/>
                          <a:ea typeface="宋体" panose="02010600030101010101" pitchFamily="2" charset="-122"/>
                          <a:cs typeface="Times New Roman" panose="02020603050405020304"/>
                        </a:rPr>
                        <a:t>12.0</a:t>
                      </a:r>
                      <a:endParaRPr lang="zh-CN" sz="2400" b="1" kern="100">
                        <a:solidFill>
                          <a:schemeClr val="accent6"/>
                        </a:solidFill>
                        <a:latin typeface="宋体" panose="02010600030101010101" pitchFamily="2" charset="-122"/>
                        <a:ea typeface="宋体" panose="02010600030101010101" pitchFamily="2" charset="-122"/>
                        <a:cs typeface="Times New Roman" panose="02020603050405020304"/>
                      </a:endParaRPr>
                    </a:p>
                  </a:txBody>
                  <a:tcPr marL="32884" marR="328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en-US" sz="2400" b="1" kern="100" dirty="0">
                          <a:solidFill>
                            <a:schemeClr val="accent6"/>
                          </a:solidFill>
                          <a:latin typeface="宋体" panose="02010600030101010101" pitchFamily="2" charset="-122"/>
                          <a:ea typeface="宋体" panose="02010600030101010101" pitchFamily="2" charset="-122"/>
                          <a:cs typeface="Times New Roman" panose="02020603050405020304"/>
                        </a:rPr>
                        <a:t>13.9</a:t>
                      </a:r>
                      <a:endParaRPr lang="zh-CN" sz="2400" b="1" kern="100" dirty="0">
                        <a:solidFill>
                          <a:schemeClr val="accent6"/>
                        </a:solidFill>
                        <a:latin typeface="宋体" panose="02010600030101010101" pitchFamily="2" charset="-122"/>
                        <a:ea typeface="宋体" panose="02010600030101010101" pitchFamily="2" charset="-122"/>
                        <a:cs typeface="Times New Roman" panose="02020603050405020304"/>
                      </a:endParaRPr>
                    </a:p>
                  </a:txBody>
                  <a:tcPr marL="32884" marR="328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en-US" sz="2400" b="1" kern="100" dirty="0">
                          <a:solidFill>
                            <a:schemeClr val="accent6"/>
                          </a:solidFill>
                          <a:latin typeface="宋体" panose="02010600030101010101" pitchFamily="2" charset="-122"/>
                          <a:ea typeface="宋体" panose="02010600030101010101" pitchFamily="2" charset="-122"/>
                          <a:cs typeface="Times New Roman" panose="02020603050405020304"/>
                        </a:rPr>
                        <a:t>20.5</a:t>
                      </a:r>
                      <a:endParaRPr lang="zh-CN" sz="2400" b="1" kern="100" dirty="0">
                        <a:solidFill>
                          <a:schemeClr val="accent6"/>
                        </a:solidFill>
                        <a:latin typeface="宋体" panose="02010600030101010101" pitchFamily="2" charset="-122"/>
                        <a:ea typeface="宋体" panose="02010600030101010101" pitchFamily="2" charset="-122"/>
                        <a:cs typeface="Times New Roman" panose="02020603050405020304"/>
                      </a:endParaRPr>
                    </a:p>
                  </a:txBody>
                  <a:tcPr marL="32884" marR="328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6450">
                <a:tc>
                  <a:txBody>
                    <a:bodyPr/>
                    <a:lstStyle/>
                    <a:p>
                      <a:pPr algn="just">
                        <a:lnSpc>
                          <a:spcPct val="120000"/>
                        </a:lnSpc>
                        <a:spcAft>
                          <a:spcPts val="0"/>
                        </a:spcAft>
                      </a:pPr>
                      <a:r>
                        <a:rPr lang="zh-CN" sz="2400" b="1" kern="100">
                          <a:solidFill>
                            <a:schemeClr val="accent6"/>
                          </a:solidFill>
                          <a:latin typeface="宋体" panose="02010600030101010101" pitchFamily="2" charset="-122"/>
                          <a:ea typeface="宋体" panose="02010600030101010101" pitchFamily="2" charset="-122"/>
                          <a:cs typeface="Times New Roman" panose="02020603050405020304"/>
                        </a:rPr>
                        <a:t>棉纱及棉制品</a:t>
                      </a:r>
                      <a:endParaRPr lang="zh-CN" sz="2400" b="1" kern="100">
                        <a:solidFill>
                          <a:schemeClr val="accent6"/>
                        </a:solidFill>
                        <a:latin typeface="宋体" panose="02010600030101010101" pitchFamily="2" charset="-122"/>
                        <a:ea typeface="宋体" panose="02010600030101010101" pitchFamily="2" charset="-122"/>
                        <a:cs typeface="Times New Roman" panose="02020603050405020304"/>
                      </a:endParaRPr>
                    </a:p>
                  </a:txBody>
                  <a:tcPr marL="32884" marR="328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en-US" sz="2400" b="1" kern="100">
                          <a:solidFill>
                            <a:schemeClr val="accent6"/>
                          </a:solidFill>
                          <a:latin typeface="宋体" panose="02010600030101010101" pitchFamily="2" charset="-122"/>
                          <a:ea typeface="宋体" panose="02010600030101010101" pitchFamily="2" charset="-122"/>
                          <a:cs typeface="Times New Roman" panose="02020603050405020304"/>
                        </a:rPr>
                        <a:t>0.1</a:t>
                      </a:r>
                      <a:endParaRPr lang="zh-CN" sz="2400" b="1" kern="100">
                        <a:solidFill>
                          <a:schemeClr val="accent6"/>
                        </a:solidFill>
                        <a:latin typeface="宋体" panose="02010600030101010101" pitchFamily="2" charset="-122"/>
                        <a:ea typeface="宋体" panose="02010600030101010101" pitchFamily="2" charset="-122"/>
                        <a:cs typeface="Times New Roman" panose="02020603050405020304"/>
                      </a:endParaRPr>
                    </a:p>
                  </a:txBody>
                  <a:tcPr marL="32884" marR="328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en-US" sz="2400" b="1" kern="100">
                          <a:solidFill>
                            <a:schemeClr val="accent6"/>
                          </a:solidFill>
                          <a:latin typeface="宋体" panose="02010600030101010101" pitchFamily="2" charset="-122"/>
                          <a:ea typeface="宋体" panose="02010600030101010101" pitchFamily="2" charset="-122"/>
                          <a:cs typeface="Times New Roman" panose="02020603050405020304"/>
                        </a:rPr>
                        <a:t>0.1</a:t>
                      </a:r>
                      <a:endParaRPr lang="zh-CN" sz="2400" b="1" kern="100">
                        <a:solidFill>
                          <a:schemeClr val="accent6"/>
                        </a:solidFill>
                        <a:latin typeface="宋体" panose="02010600030101010101" pitchFamily="2" charset="-122"/>
                        <a:ea typeface="宋体" panose="02010600030101010101" pitchFamily="2" charset="-122"/>
                        <a:cs typeface="Times New Roman" panose="02020603050405020304"/>
                      </a:endParaRPr>
                    </a:p>
                  </a:txBody>
                  <a:tcPr marL="32884" marR="328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en-US" sz="2400" b="1" kern="100">
                          <a:solidFill>
                            <a:schemeClr val="accent6"/>
                          </a:solidFill>
                          <a:latin typeface="宋体" panose="02010600030101010101" pitchFamily="2" charset="-122"/>
                          <a:ea typeface="宋体" panose="02010600030101010101" pitchFamily="2" charset="-122"/>
                          <a:cs typeface="Times New Roman" panose="02020603050405020304"/>
                        </a:rPr>
                        <a:t>0.6</a:t>
                      </a:r>
                      <a:endParaRPr lang="zh-CN" sz="2400" b="1" kern="100">
                        <a:solidFill>
                          <a:schemeClr val="accent6"/>
                        </a:solidFill>
                        <a:latin typeface="宋体" panose="02010600030101010101" pitchFamily="2" charset="-122"/>
                        <a:ea typeface="宋体" panose="02010600030101010101" pitchFamily="2" charset="-122"/>
                        <a:cs typeface="Times New Roman" panose="02020603050405020304"/>
                      </a:endParaRPr>
                    </a:p>
                  </a:txBody>
                  <a:tcPr marL="32884" marR="328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en-US" sz="2400" b="1" kern="100">
                          <a:solidFill>
                            <a:schemeClr val="accent6"/>
                          </a:solidFill>
                          <a:latin typeface="宋体" panose="02010600030101010101" pitchFamily="2" charset="-122"/>
                          <a:ea typeface="宋体" panose="02010600030101010101" pitchFamily="2" charset="-122"/>
                          <a:cs typeface="Times New Roman" panose="02020603050405020304"/>
                        </a:rPr>
                        <a:t>1.2</a:t>
                      </a:r>
                      <a:endParaRPr lang="zh-CN" sz="2400" b="1" kern="100">
                        <a:solidFill>
                          <a:schemeClr val="accent6"/>
                        </a:solidFill>
                        <a:latin typeface="宋体" panose="02010600030101010101" pitchFamily="2" charset="-122"/>
                        <a:ea typeface="宋体" panose="02010600030101010101" pitchFamily="2" charset="-122"/>
                        <a:cs typeface="Times New Roman" panose="02020603050405020304"/>
                      </a:endParaRPr>
                    </a:p>
                  </a:txBody>
                  <a:tcPr marL="32884" marR="328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en-US" sz="2400" b="1" kern="100" dirty="0">
                          <a:solidFill>
                            <a:schemeClr val="accent6"/>
                          </a:solidFill>
                          <a:latin typeface="宋体" panose="02010600030101010101" pitchFamily="2" charset="-122"/>
                          <a:ea typeface="宋体" panose="02010600030101010101" pitchFamily="2" charset="-122"/>
                          <a:cs typeface="Times New Roman" panose="02020603050405020304"/>
                        </a:rPr>
                        <a:t>3.8</a:t>
                      </a:r>
                      <a:endParaRPr lang="zh-CN" sz="2400" b="1" kern="100" dirty="0">
                        <a:solidFill>
                          <a:schemeClr val="accent6"/>
                        </a:solidFill>
                        <a:latin typeface="宋体" panose="02010600030101010101" pitchFamily="2" charset="-122"/>
                        <a:ea typeface="宋体" panose="02010600030101010101" pitchFamily="2" charset="-122"/>
                        <a:cs typeface="Times New Roman" panose="02020603050405020304"/>
                      </a:endParaRPr>
                    </a:p>
                  </a:txBody>
                  <a:tcPr marL="32884" marR="328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99329" name="Rectangle 1"/>
          <p:cNvSpPr>
            <a:spLocks noChangeArrowheads="1"/>
          </p:cNvSpPr>
          <p:nvPr/>
        </p:nvSpPr>
        <p:spPr bwMode="auto">
          <a:xfrm>
            <a:off x="-1189037" y="1412875"/>
            <a:ext cx="9648825" cy="984250"/>
          </a:xfrm>
          <a:prstGeom prst="rect">
            <a:avLst/>
          </a:prstGeom>
          <a:noFill/>
          <a:ln w="9525">
            <a:noFill/>
            <a:miter lim="800000"/>
          </a:ln>
          <a:effectLst>
            <a:prstShdw prst="shdw12">
              <a:schemeClr val="accent1">
                <a:gamma/>
                <a:shade val="60000"/>
                <a:invGamma/>
                <a:alpha val="50000"/>
              </a:schemeClr>
            </a:prstShdw>
          </a:effectLst>
        </p:spPr>
        <p:txBody>
          <a:bodyPr anchor="ctr">
            <a:spAutoFit/>
          </a:bodyPr>
          <a:lstStyle/>
          <a:p>
            <a:pPr marL="0" marR="0" lvl="0" indent="1666875" algn="l" defTabSz="914400" rtl="0" eaLnBrk="0" fontAlgn="base" latinLnBrk="0" hangingPunct="0">
              <a:lnSpc>
                <a:spcPct val="100000"/>
              </a:lnSpc>
              <a:spcBef>
                <a:spcPct val="0"/>
              </a:spcBef>
              <a:spcAft>
                <a:spcPct val="0"/>
              </a:spcAft>
              <a:buClrTx/>
              <a:buSzTx/>
              <a:buFontTx/>
              <a:buNone/>
              <a:defRPr/>
            </a:pPr>
            <a:r>
              <a:rPr kumimoji="0" lang="zh-CN"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rPr>
              <a:t>表二 </a:t>
            </a:r>
            <a:endParaRPr kumimoji="0" lang="zh-CN"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endParaRPr>
          </a:p>
          <a:p>
            <a:pPr marL="0" marR="0" lvl="0" indent="1666875" algn="l" defTabSz="914400" rtl="0" eaLnBrk="0" fontAlgn="base" latinLnBrk="0" hangingPunct="0">
              <a:lnSpc>
                <a:spcPct val="100000"/>
              </a:lnSpc>
              <a:spcBef>
                <a:spcPct val="0"/>
              </a:spcBef>
              <a:spcAft>
                <a:spcPct val="0"/>
              </a:spcAft>
              <a:buClrTx/>
              <a:buSzTx/>
              <a:buFontTx/>
              <a:buNone/>
              <a:defRPr/>
            </a:pPr>
            <a:r>
              <a:rPr kumimoji="0" lang="en-US" altLang="zh-CN"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rPr>
              <a:t>            </a:t>
            </a:r>
            <a:r>
              <a:rPr kumimoji="0" lang="zh-CN"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rPr>
              <a:t>中国主要出口商品所占比重变化</a:t>
            </a:r>
            <a:r>
              <a:rPr kumimoji="0" lang="en-US" altLang="zh-CN"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rPr>
              <a:t>(</a:t>
            </a:r>
            <a:r>
              <a:rPr kumimoji="0" lang="zh-CN" altLang="en-US"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rPr>
              <a:t>％</a:t>
            </a:r>
            <a:r>
              <a:rPr kumimoji="0" lang="en-US" altLang="zh-CN"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rPr>
              <a:t>)</a:t>
            </a:r>
            <a:endParaRPr kumimoji="0" lang="en-US" altLang="zh-CN"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endParaRPr>
          </a:p>
          <a:p>
            <a:pPr marL="0" marR="0" lvl="0" indent="1666875" algn="l" defTabSz="914400" rtl="0" eaLnBrk="0" fontAlgn="base" latinLnBrk="0" hangingPunct="0">
              <a:lnSpc>
                <a:spcPct val="100000"/>
              </a:lnSpc>
              <a:spcBef>
                <a:spcPct val="0"/>
              </a:spcBef>
              <a:spcAft>
                <a:spcPct val="0"/>
              </a:spcAft>
              <a:buClrTx/>
              <a:buSzTx/>
              <a:buFontTx/>
              <a:buNone/>
              <a:defRPr/>
            </a:pPr>
            <a:r>
              <a:rPr kumimoji="0" lang="en-US" altLang="zh-CN" sz="1000" b="0" i="0" u="none" strike="noStrike" kern="1200" cap="none" spc="0" normalizeH="0" baseline="0" noProof="0" dirty="0">
                <a:ln>
                  <a:noFill/>
                </a:ln>
                <a:solidFill>
                  <a:schemeClr val="accent6"/>
                </a:solidFill>
                <a:effectLst/>
                <a:uLnTx/>
                <a:uFillTx/>
                <a:latin typeface="楷体" panose="02010609060101010101" pitchFamily="49" charset="-122"/>
                <a:ea typeface="楷体" panose="02010609060101010101" pitchFamily="49" charset="-122"/>
                <a:cs typeface="宋体" panose="02010600030101010101" pitchFamily="2" charset="-122"/>
              </a:rPr>
              <a:t>                                  </a:t>
            </a:r>
            <a:endParaRPr kumimoji="0" lang="en-US" altLang="zh-CN" sz="4400" b="0" i="0" u="none" strike="noStrike" kern="1200" cap="none" spc="0" normalizeH="0" baseline="0" noProof="0" dirty="0">
              <a:ln>
                <a:noFill/>
              </a:ln>
              <a:solidFill>
                <a:schemeClr val="accent6"/>
              </a:solidFill>
              <a:effectLst/>
              <a:uLnTx/>
              <a:uFillTx/>
              <a:latin typeface="Arial" panose="020B0604020202020204" pitchFamily="34" charset="0"/>
              <a:ea typeface="宋体" panose="02010600030101010101" pitchFamily="2" charset="-122"/>
              <a:cs typeface="+mn-cs"/>
            </a:endParaRPr>
          </a:p>
        </p:txBody>
      </p:sp>
      <p:sp>
        <p:nvSpPr>
          <p:cNvPr id="68655" name="矩形 5"/>
          <p:cNvSpPr>
            <a:spLocks noChangeArrowheads="1"/>
          </p:cNvSpPr>
          <p:nvPr/>
        </p:nvSpPr>
        <p:spPr bwMode="auto">
          <a:xfrm>
            <a:off x="395288" y="5229225"/>
            <a:ext cx="8424863" cy="461963"/>
          </a:xfrm>
          <a:prstGeom prst="rect">
            <a:avLst/>
          </a:prstGeom>
          <a:noFill/>
          <a:ln w="9525">
            <a:noFill/>
            <a:miter lim="800000"/>
          </a:ln>
        </p:spPr>
        <p:txBody>
          <a:bodyPr>
            <a:spAutoFit/>
          </a:bodyPr>
          <a:lstStyle/>
          <a:p>
            <a:pPr marL="0" marR="0" lvl="0" indent="1666875" algn="l" defTabSz="914400" rtl="0" eaLnBrk="0" fontAlgn="base" latinLnBrk="0" hangingPunct="0">
              <a:lnSpc>
                <a:spcPct val="100000"/>
              </a:lnSpc>
              <a:spcBef>
                <a:spcPct val="0"/>
              </a:spcBef>
              <a:spcAft>
                <a:spcPct val="0"/>
              </a:spcAft>
              <a:buClrTx/>
              <a:buSzTx/>
              <a:buFontTx/>
              <a:buNone/>
              <a:defRPr/>
            </a:pPr>
            <a:r>
              <a:rPr kumimoji="0" lang="en-US" altLang="zh-CN" sz="2400" b="1" i="0" u="none" strike="noStrike" kern="1200" cap="none" spc="0" normalizeH="0" baseline="0" noProof="0" dirty="0">
                <a:ln>
                  <a:noFill/>
                </a:ln>
                <a:solidFill>
                  <a:schemeClr val="tx1"/>
                </a:solidFill>
                <a:effectLst/>
                <a:uLnTx/>
                <a:uFillTx/>
                <a:latin typeface="宋体" panose="02010600030101010101" pitchFamily="2" charset="-122"/>
                <a:ea typeface="宋体" panose="02010600030101010101" pitchFamily="2" charset="-122"/>
                <a:cs typeface="+mn-cs"/>
              </a:rPr>
              <a:t> </a:t>
            </a:r>
            <a:r>
              <a:rPr kumimoji="0" lang="en-US" altLang="zh-CN"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rPr>
              <a:t>—</a:t>
            </a:r>
            <a:r>
              <a:rPr kumimoji="0" lang="zh-CN" altLang="en-US"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rPr>
              <a:t>汪敬虞主编：</a:t>
            </a:r>
            <a:r>
              <a:rPr kumimoji="0" lang="en-US" altLang="zh-CN"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rPr>
              <a:t>《</a:t>
            </a:r>
            <a:r>
              <a:rPr kumimoji="0" lang="zh-CN" altLang="en-US"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rPr>
              <a:t>中国近代经济史</a:t>
            </a:r>
            <a:r>
              <a:rPr kumimoji="0" lang="en-US" altLang="zh-CN"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rPr>
              <a:t>1895-1927》</a:t>
            </a:r>
            <a:endParaRPr kumimoji="0" lang="en-US" altLang="zh-CN"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9634" name="内容占位符 2"/>
          <p:cNvSpPr>
            <a:spLocks noGrp="1"/>
          </p:cNvSpPr>
          <p:nvPr>
            <p:ph idx="1" hasCustomPrompt="1"/>
          </p:nvPr>
        </p:nvSpPr>
        <p:spPr>
          <a:xfrm>
            <a:off x="179388" y="2332038"/>
            <a:ext cx="8856663" cy="4525963"/>
          </a:xfrm>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思考并回答</a:t>
            </a:r>
            <a:r>
              <a:rPr kumimoji="0" lang="zh-CN" altLang="en-US"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a:t>
            </a:r>
            <a:endPar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     (1) </a:t>
            </a: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依据材料一并结合所学知识，说明</a:t>
            </a:r>
            <a:r>
              <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1837</a:t>
            </a: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年</a:t>
            </a:r>
            <a:r>
              <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-1882</a:t>
            </a: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年间中</a:t>
            </a:r>
            <a:endPar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英贸易呈现怎样的状态？说明英国对华贸易停滞的原因。</a:t>
            </a:r>
            <a:endPar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     (2) </a:t>
            </a: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依据材料二并结合所学知识，说明从</a:t>
            </a:r>
            <a:r>
              <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1877</a:t>
            </a: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年到</a:t>
            </a:r>
            <a:r>
              <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1928</a:t>
            </a: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年</a:t>
            </a:r>
            <a:r>
              <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a:t>
            </a:r>
            <a:endPar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中国主要进出口商品的比重发生了怎样的变化</a:t>
            </a:r>
            <a:r>
              <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a:t>
            </a: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这些变化反映了</a:t>
            </a:r>
            <a:endPar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什么</a:t>
            </a:r>
            <a:r>
              <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a:t>
            </a: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试举两例说明</a:t>
            </a:r>
            <a:r>
              <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a:t>
            </a:r>
            <a:endPar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endParaRPr kumimoji="0" lang="zh-CN" altLang="zh-CN" sz="2400" b="1" i="0" u="none" strike="noStrike" kern="1200" cap="none" spc="0" normalizeH="0" baseline="0" noProof="0" dirty="0" smtClean="0">
              <a:ln>
                <a:noFill/>
              </a:ln>
              <a:solidFill>
                <a:schemeClr val="tx1"/>
              </a:solidFill>
              <a:effectLst/>
              <a:uLnTx/>
              <a:uFillTx/>
              <a:latin typeface="宋体" panose="02010600030101010101" pitchFamily="2" charset="-122"/>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endParaRPr kumimoji="0" lang="zh-CN" altLang="en-US" sz="32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hasCustomPrompt="1"/>
          </p:nvPr>
        </p:nvSpPr>
        <p:spPr>
          <a:xfrm>
            <a:off x="179388" y="1600200"/>
            <a:ext cx="8856663" cy="965200"/>
          </a:xfrm>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专题五</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近现代西方国家行政权的扩张：以美国为例</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endParaRPr kumimoji="0" lang="zh-CN" altLang="en-US" sz="3200" b="0" i="0" u="none" strike="noStrike" kern="1200" cap="none" spc="0" normalizeH="0" baseline="0" noProof="0" dirty="0">
              <a:ln>
                <a:noFill/>
              </a:ln>
              <a:solidFill>
                <a:schemeClr val="tx1"/>
              </a:solidFill>
              <a:effectLst/>
              <a:uLnTx/>
              <a:uFillTx/>
              <a:latin typeface="+mn-lt"/>
              <a:ea typeface="+mn-ea"/>
              <a:cs typeface="+mn-cs"/>
            </a:endParaRPr>
          </a:p>
        </p:txBody>
      </p:sp>
      <p:graphicFrame>
        <p:nvGraphicFramePr>
          <p:cNvPr id="4" name="表格 3"/>
          <p:cNvGraphicFramePr>
            <a:graphicFrameLocks noGrp="1"/>
          </p:cNvGraphicFramePr>
          <p:nvPr/>
        </p:nvGraphicFramePr>
        <p:xfrm>
          <a:off x="395288" y="2636838"/>
          <a:ext cx="8569325" cy="3386138"/>
        </p:xfrm>
        <a:graphic>
          <a:graphicData uri="http://schemas.openxmlformats.org/drawingml/2006/table">
            <a:tbl>
              <a:tblPr/>
              <a:tblGrid>
                <a:gridCol w="2545012"/>
                <a:gridCol w="2006296"/>
                <a:gridCol w="4017644"/>
              </a:tblGrid>
              <a:tr h="1992232">
                <a:tc gridSpan="3">
                  <a:txBody>
                    <a:bodyPr/>
                    <a:lstStyle/>
                    <a:p>
                      <a:pPr algn="l">
                        <a:lnSpc>
                          <a:spcPct val="120000"/>
                        </a:lnSpc>
                        <a:spcAft>
                          <a:spcPts val="0"/>
                        </a:spcAft>
                      </a:pPr>
                      <a:r>
                        <a:rPr lang="en-US" sz="2000" b="1" kern="100" dirty="0">
                          <a:solidFill>
                            <a:schemeClr val="accent6"/>
                          </a:solidFill>
                          <a:latin typeface="+mn-ea"/>
                          <a:ea typeface="+mn-ea"/>
                          <a:cs typeface="Times New Roman" panose="02020603050405020304"/>
                        </a:rPr>
                        <a:t>(2016</a:t>
                      </a:r>
                      <a:r>
                        <a:rPr lang="zh-CN" sz="2000" b="1" kern="100" dirty="0">
                          <a:solidFill>
                            <a:schemeClr val="accent6"/>
                          </a:solidFill>
                          <a:latin typeface="+mn-ea"/>
                          <a:ea typeface="+mn-ea"/>
                          <a:cs typeface="Times New Roman" panose="02020603050405020304"/>
                        </a:rPr>
                        <a:t>新课标卷Ⅲ</a:t>
                      </a:r>
                      <a:r>
                        <a:rPr lang="en-US" sz="2000" b="1" kern="100" dirty="0" smtClean="0">
                          <a:solidFill>
                            <a:schemeClr val="accent6"/>
                          </a:solidFill>
                          <a:latin typeface="+mn-ea"/>
                          <a:ea typeface="+mn-ea"/>
                          <a:cs typeface="Times New Roman" panose="02020603050405020304"/>
                        </a:rPr>
                        <a:t>)35</a:t>
                      </a:r>
                      <a:r>
                        <a:rPr lang="zh-CN" sz="2000" b="1" kern="100" dirty="0">
                          <a:solidFill>
                            <a:schemeClr val="accent6"/>
                          </a:solidFill>
                          <a:latin typeface="+mn-ea"/>
                          <a:ea typeface="+mn-ea"/>
                          <a:cs typeface="Times New Roman" panose="02020603050405020304"/>
                        </a:rPr>
                        <a:t>．</a:t>
                      </a:r>
                      <a:r>
                        <a:rPr lang="en-US" sz="2000" b="1" kern="100" dirty="0">
                          <a:solidFill>
                            <a:schemeClr val="accent6"/>
                          </a:solidFill>
                          <a:latin typeface="+mn-ea"/>
                          <a:ea typeface="+mn-ea"/>
                          <a:cs typeface="Times New Roman" panose="02020603050405020304"/>
                        </a:rPr>
                        <a:t>1875</a:t>
                      </a:r>
                      <a:r>
                        <a:rPr lang="zh-CN" sz="2000" b="1" kern="100" dirty="0">
                          <a:solidFill>
                            <a:schemeClr val="accent6"/>
                          </a:solidFill>
                          <a:latin typeface="+mn-ea"/>
                          <a:ea typeface="+mn-ea"/>
                          <a:cs typeface="Times New Roman" panose="02020603050405020304"/>
                        </a:rPr>
                        <a:t>年以后，法国确立了共和政体，议会处于政治运行的中心，党派林立，内阁更迭频繁。</a:t>
                      </a:r>
                      <a:r>
                        <a:rPr lang="en-US" sz="2000" b="1" kern="100" dirty="0">
                          <a:solidFill>
                            <a:schemeClr val="accent6"/>
                          </a:solidFill>
                          <a:latin typeface="+mn-ea"/>
                          <a:ea typeface="+mn-ea"/>
                          <a:cs typeface="Times New Roman" panose="02020603050405020304"/>
                        </a:rPr>
                        <a:t>1958</a:t>
                      </a:r>
                      <a:r>
                        <a:rPr lang="zh-CN" sz="2000" b="1" kern="100" dirty="0">
                          <a:solidFill>
                            <a:schemeClr val="accent6"/>
                          </a:solidFill>
                          <a:latin typeface="+mn-ea"/>
                          <a:ea typeface="+mn-ea"/>
                          <a:cs typeface="Times New Roman" panose="02020603050405020304"/>
                        </a:rPr>
                        <a:t>年，戴高乐就任总统，修改宪法，规定总统拥有任命总理、解散议会等权力。这一政治体制的变化</a:t>
                      </a:r>
                      <a:endParaRPr lang="zh-CN" sz="2000" b="1" kern="100" dirty="0">
                        <a:solidFill>
                          <a:schemeClr val="accent6"/>
                        </a:solidFill>
                        <a:latin typeface="+mn-ea"/>
                        <a:ea typeface="+mn-ea"/>
                        <a:cs typeface="Times New Roman" panose="02020603050405020304"/>
                      </a:endParaRPr>
                    </a:p>
                    <a:p>
                      <a:pPr algn="l">
                        <a:lnSpc>
                          <a:spcPct val="120000"/>
                        </a:lnSpc>
                        <a:spcAft>
                          <a:spcPts val="0"/>
                        </a:spcAft>
                      </a:pPr>
                      <a:r>
                        <a:rPr lang="en-US" sz="2000" b="1" kern="100" dirty="0" smtClean="0">
                          <a:solidFill>
                            <a:schemeClr val="accent6"/>
                          </a:solidFill>
                          <a:latin typeface="+mn-ea"/>
                          <a:ea typeface="+mn-ea"/>
                          <a:cs typeface="Times New Roman" panose="02020603050405020304"/>
                        </a:rPr>
                        <a:t>        A</a:t>
                      </a:r>
                      <a:r>
                        <a:rPr lang="zh-CN" sz="2000" b="1" kern="100" dirty="0">
                          <a:solidFill>
                            <a:schemeClr val="accent6"/>
                          </a:solidFill>
                          <a:latin typeface="+mn-ea"/>
                          <a:ea typeface="+mn-ea"/>
                          <a:cs typeface="Times New Roman" panose="02020603050405020304"/>
                        </a:rPr>
                        <a:t>．有利于政局稳定</a:t>
                      </a:r>
                      <a:r>
                        <a:rPr lang="en-US" sz="2000" b="1" kern="100" dirty="0">
                          <a:solidFill>
                            <a:schemeClr val="accent6"/>
                          </a:solidFill>
                          <a:latin typeface="+mn-ea"/>
                          <a:ea typeface="+mn-ea"/>
                          <a:cs typeface="Times New Roman" panose="02020603050405020304"/>
                        </a:rPr>
                        <a:t>                     </a:t>
                      </a:r>
                      <a:r>
                        <a:rPr lang="en-US" sz="2000" b="1" kern="100" dirty="0" smtClean="0">
                          <a:solidFill>
                            <a:schemeClr val="accent6"/>
                          </a:solidFill>
                          <a:latin typeface="+mn-ea"/>
                          <a:ea typeface="+mn-ea"/>
                          <a:cs typeface="Times New Roman" panose="02020603050405020304"/>
                        </a:rPr>
                        <a:t> </a:t>
                      </a:r>
                      <a:r>
                        <a:rPr lang="en-US" sz="2000" b="1" kern="100" dirty="0">
                          <a:solidFill>
                            <a:schemeClr val="accent6"/>
                          </a:solidFill>
                          <a:latin typeface="+mn-ea"/>
                          <a:ea typeface="+mn-ea"/>
                          <a:cs typeface="Times New Roman" panose="02020603050405020304"/>
                        </a:rPr>
                        <a:t>B</a:t>
                      </a:r>
                      <a:r>
                        <a:rPr lang="zh-CN" sz="2000" b="1" kern="100" dirty="0">
                          <a:solidFill>
                            <a:schemeClr val="accent6"/>
                          </a:solidFill>
                          <a:latin typeface="+mn-ea"/>
                          <a:ea typeface="+mn-ea"/>
                          <a:cs typeface="Times New Roman" panose="02020603050405020304"/>
                        </a:rPr>
                        <a:t>．确立了总统国家元首的地位</a:t>
                      </a:r>
                      <a:endParaRPr lang="zh-CN" sz="2000" b="1" kern="100" dirty="0">
                        <a:solidFill>
                          <a:schemeClr val="accent6"/>
                        </a:solidFill>
                        <a:latin typeface="+mn-ea"/>
                        <a:ea typeface="+mn-ea"/>
                        <a:cs typeface="Times New Roman" panose="02020603050405020304"/>
                      </a:endParaRPr>
                    </a:p>
                    <a:p>
                      <a:pPr algn="l">
                        <a:lnSpc>
                          <a:spcPct val="120000"/>
                        </a:lnSpc>
                        <a:spcAft>
                          <a:spcPts val="0"/>
                        </a:spcAft>
                      </a:pPr>
                      <a:r>
                        <a:rPr lang="en-US" sz="2000" b="1" kern="100" dirty="0" smtClean="0">
                          <a:solidFill>
                            <a:schemeClr val="accent6"/>
                          </a:solidFill>
                          <a:latin typeface="+mn-ea"/>
                          <a:ea typeface="+mn-ea"/>
                          <a:cs typeface="Times New Roman" panose="02020603050405020304"/>
                        </a:rPr>
                        <a:t>        C</a:t>
                      </a:r>
                      <a:r>
                        <a:rPr lang="zh-CN" sz="2000" b="1" kern="100" dirty="0">
                          <a:solidFill>
                            <a:schemeClr val="accent6"/>
                          </a:solidFill>
                          <a:latin typeface="+mn-ea"/>
                          <a:ea typeface="+mn-ea"/>
                          <a:cs typeface="Times New Roman" panose="02020603050405020304"/>
                        </a:rPr>
                        <a:t>．剥夺了议会的主要权力</a:t>
                      </a:r>
                      <a:r>
                        <a:rPr lang="en-US" sz="2000" b="1" kern="100" dirty="0">
                          <a:solidFill>
                            <a:schemeClr val="accent6"/>
                          </a:solidFill>
                          <a:latin typeface="+mn-ea"/>
                          <a:ea typeface="+mn-ea"/>
                          <a:cs typeface="Times New Roman" panose="02020603050405020304"/>
                        </a:rPr>
                        <a:t>       </a:t>
                      </a:r>
                      <a:r>
                        <a:rPr lang="en-US" sz="2000" b="1" kern="100" baseline="0" dirty="0" smtClean="0">
                          <a:solidFill>
                            <a:schemeClr val="accent6"/>
                          </a:solidFill>
                          <a:latin typeface="+mn-ea"/>
                          <a:ea typeface="+mn-ea"/>
                          <a:cs typeface="Times New Roman" panose="02020603050405020304"/>
                        </a:rPr>
                        <a:t> </a:t>
                      </a:r>
                      <a:r>
                        <a:rPr lang="en-US" sz="2000" b="1" kern="100" dirty="0" smtClean="0">
                          <a:solidFill>
                            <a:schemeClr val="accent6"/>
                          </a:solidFill>
                          <a:latin typeface="+mn-ea"/>
                          <a:ea typeface="+mn-ea"/>
                          <a:cs typeface="Times New Roman" panose="02020603050405020304"/>
                        </a:rPr>
                        <a:t>   </a:t>
                      </a:r>
                      <a:r>
                        <a:rPr lang="en-US" sz="2000" b="1" kern="100" dirty="0">
                          <a:solidFill>
                            <a:schemeClr val="accent6"/>
                          </a:solidFill>
                          <a:latin typeface="+mn-ea"/>
                          <a:ea typeface="+mn-ea"/>
                          <a:cs typeface="Times New Roman" panose="02020603050405020304"/>
                        </a:rPr>
                        <a:t>D</a:t>
                      </a:r>
                      <a:r>
                        <a:rPr lang="zh-CN" sz="2000" b="1" kern="100" dirty="0">
                          <a:solidFill>
                            <a:schemeClr val="accent6"/>
                          </a:solidFill>
                          <a:latin typeface="+mn-ea"/>
                          <a:ea typeface="+mn-ea"/>
                          <a:cs typeface="Times New Roman" panose="02020603050405020304"/>
                        </a:rPr>
                        <a:t>．有助于两党制的形成</a:t>
                      </a:r>
                      <a:endParaRPr lang="zh-CN" sz="2000" b="1" kern="100" dirty="0">
                        <a:solidFill>
                          <a:schemeClr val="accent6"/>
                        </a:solidFill>
                        <a:latin typeface="+mn-ea"/>
                        <a:ea typeface="+mn-ea"/>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cPr/>
                </a:tc>
                <a:tc hMerge="1">
                  <a:tcPr/>
                </a:tc>
              </a:tr>
              <a:tr h="596068">
                <a:tc>
                  <a:txBody>
                    <a:bodyPr/>
                    <a:lstStyle/>
                    <a:p>
                      <a:pPr indent="228600" algn="ctr">
                        <a:lnSpc>
                          <a:spcPct val="120000"/>
                        </a:lnSpc>
                        <a:spcAft>
                          <a:spcPts val="0"/>
                        </a:spcAft>
                      </a:pPr>
                      <a:r>
                        <a:rPr lang="zh-CN" sz="2000" b="1" kern="100" dirty="0">
                          <a:solidFill>
                            <a:schemeClr val="accent6"/>
                          </a:solidFill>
                          <a:latin typeface="+mn-ea"/>
                          <a:ea typeface="+mn-ea"/>
                          <a:cs typeface="Times New Roman" panose="02020603050405020304"/>
                        </a:rPr>
                        <a:t>教材立足点</a:t>
                      </a:r>
                      <a:endParaRPr lang="zh-CN" sz="2000" b="1" kern="100" dirty="0">
                        <a:solidFill>
                          <a:schemeClr val="accent6"/>
                        </a:solidFill>
                        <a:latin typeface="+mn-ea"/>
                        <a:ea typeface="+mn-ea"/>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76200" algn="ctr">
                        <a:lnSpc>
                          <a:spcPct val="120000"/>
                        </a:lnSpc>
                        <a:spcAft>
                          <a:spcPts val="0"/>
                        </a:spcAft>
                      </a:pPr>
                      <a:r>
                        <a:rPr lang="zh-CN" sz="2000" b="1" kern="100" dirty="0">
                          <a:solidFill>
                            <a:schemeClr val="accent6"/>
                          </a:solidFill>
                          <a:latin typeface="+mn-ea"/>
                          <a:ea typeface="+mn-ea"/>
                          <a:cs typeface="Times New Roman" panose="02020603050405020304"/>
                        </a:rPr>
                        <a:t>试题考察点</a:t>
                      </a:r>
                      <a:endParaRPr lang="zh-CN" sz="2000" b="1" kern="100" dirty="0">
                        <a:solidFill>
                          <a:schemeClr val="accent6"/>
                        </a:solidFill>
                        <a:latin typeface="+mn-ea"/>
                        <a:ea typeface="+mn-ea"/>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ctr">
                        <a:lnSpc>
                          <a:spcPct val="120000"/>
                        </a:lnSpc>
                        <a:spcAft>
                          <a:spcPts val="0"/>
                        </a:spcAft>
                      </a:pPr>
                      <a:r>
                        <a:rPr lang="zh-CN" sz="2000" b="1" kern="100" dirty="0">
                          <a:solidFill>
                            <a:schemeClr val="accent6"/>
                          </a:solidFill>
                          <a:latin typeface="+mn-ea"/>
                          <a:ea typeface="+mn-ea"/>
                          <a:cs typeface="Times New Roman" panose="02020603050405020304"/>
                        </a:rPr>
                        <a:t>命题思路</a:t>
                      </a:r>
                      <a:endParaRPr lang="zh-CN" sz="2000" b="1" kern="100" dirty="0">
                        <a:solidFill>
                          <a:schemeClr val="accent6"/>
                        </a:solidFill>
                        <a:latin typeface="+mn-ea"/>
                        <a:ea typeface="+mn-ea"/>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96068">
                <a:tc>
                  <a:txBody>
                    <a:bodyPr/>
                    <a:lstStyle/>
                    <a:p>
                      <a:pPr indent="381000" algn="ctr">
                        <a:lnSpc>
                          <a:spcPct val="120000"/>
                        </a:lnSpc>
                        <a:spcAft>
                          <a:spcPts val="0"/>
                        </a:spcAft>
                      </a:pPr>
                      <a:r>
                        <a:rPr lang="zh-CN" sz="2000" b="1" kern="100">
                          <a:solidFill>
                            <a:schemeClr val="accent6"/>
                          </a:solidFill>
                          <a:latin typeface="+mn-ea"/>
                          <a:ea typeface="+mn-ea"/>
                          <a:cs typeface="Times New Roman" panose="02020603050405020304"/>
                        </a:rPr>
                        <a:t>无</a:t>
                      </a:r>
                      <a:endParaRPr lang="zh-CN" sz="2000" b="1" kern="100">
                        <a:solidFill>
                          <a:schemeClr val="accent6"/>
                        </a:solidFill>
                        <a:latin typeface="+mn-ea"/>
                        <a:ea typeface="+mn-ea"/>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0000"/>
                        </a:lnSpc>
                        <a:spcAft>
                          <a:spcPts val="0"/>
                        </a:spcAft>
                      </a:pPr>
                      <a:r>
                        <a:rPr lang="zh-CN" sz="2000" b="1" kern="100">
                          <a:solidFill>
                            <a:schemeClr val="accent6"/>
                          </a:solidFill>
                          <a:latin typeface="+mn-ea"/>
                          <a:ea typeface="+mn-ea"/>
                          <a:cs typeface="Times New Roman" panose="02020603050405020304"/>
                        </a:rPr>
                        <a:t>行政权力扩张</a:t>
                      </a:r>
                      <a:endParaRPr lang="zh-CN" sz="2000" b="1" kern="100">
                        <a:solidFill>
                          <a:schemeClr val="accent6"/>
                        </a:solidFill>
                        <a:latin typeface="+mn-ea"/>
                        <a:ea typeface="+mn-ea"/>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52400" algn="ctr">
                        <a:lnSpc>
                          <a:spcPct val="120000"/>
                        </a:lnSpc>
                        <a:spcAft>
                          <a:spcPts val="0"/>
                        </a:spcAft>
                      </a:pPr>
                      <a:r>
                        <a:rPr lang="zh-CN" sz="2000" b="1" kern="100" dirty="0">
                          <a:solidFill>
                            <a:schemeClr val="accent6"/>
                          </a:solidFill>
                          <a:latin typeface="+mn-ea"/>
                          <a:ea typeface="+mn-ea"/>
                          <a:cs typeface="Times New Roman" panose="02020603050405020304"/>
                        </a:rPr>
                        <a:t>西方政治体制的变化</a:t>
                      </a:r>
                      <a:endParaRPr lang="zh-CN" sz="2000" b="1" kern="100" dirty="0">
                        <a:solidFill>
                          <a:schemeClr val="accent6"/>
                        </a:solidFill>
                        <a:latin typeface="+mn-ea"/>
                        <a:ea typeface="+mn-ea"/>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hasCustomPrompt="1"/>
          </p:nvPr>
        </p:nvSpPr>
        <p:spPr>
          <a:xfrm>
            <a:off x="395288" y="1916113"/>
            <a:ext cx="8497888" cy="4243388"/>
          </a:xfrm>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20000"/>
              </a:spcBef>
              <a:spcAft>
                <a:spcPct val="0"/>
              </a:spcAft>
              <a:buClrTx/>
              <a:buSzTx/>
              <a:buFont typeface="Wingdings" panose="05000000000000000000" pitchFamily="2" charset="2"/>
              <a:buNone/>
              <a:defRPr/>
            </a:pPr>
            <a:r>
              <a:rPr kumimoji="0" lang="en-US" altLang="zh-CN" sz="3200" b="1" i="0" u="none" strike="noStrike" kern="1200" cap="none" spc="0" normalizeH="0" baseline="0" noProof="0" dirty="0" smtClean="0">
                <a:ln>
                  <a:noFill/>
                </a:ln>
                <a:solidFill>
                  <a:schemeClr val="tx1"/>
                </a:solidFill>
                <a:effectLst/>
                <a:uLnTx/>
                <a:uFillTx/>
                <a:latin typeface="宋体" panose="02010600030101010101" pitchFamily="2" charset="-122"/>
                <a:ea typeface="+mn-ea"/>
                <a:cs typeface="+mn-cs"/>
              </a:rPr>
              <a:t>    </a:t>
            </a:r>
            <a:r>
              <a:rPr kumimoji="0" lang="zh-CN" altLang="en-US" sz="28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中国近代史：突出一条主线，即中国近代化进程在经济、政治、思想文化、社会生活等方面的主要变化，本质特征及其深层原因，国际背景和相互关系，如：近代民族工业发展的曲折历程；各种救国救民思想包括改良、改革和革命思想的演变和实践；全球视野下清朝前后期比较；世界反法西斯战争视角下的全民族抗日战争。</a:t>
            </a:r>
            <a:endParaRPr kumimoji="0" lang="zh-CN" altLang="en-US" sz="2800" b="0" i="0" u="none" strike="noStrike" kern="1200" cap="none" spc="0" normalizeH="0" baseline="0" noProof="0" dirty="0">
              <a:ln>
                <a:noFill/>
              </a:ln>
              <a:solidFill>
                <a:schemeClr val="accent6"/>
              </a:solidFill>
              <a:effectLst/>
              <a:uLnTx/>
              <a:uFillTx/>
              <a:latin typeface="+mn-lt"/>
              <a:ea typeface="+mn-ea"/>
              <a:cs typeface="+mn-cs"/>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1682" name="内容占位符 2"/>
          <p:cNvSpPr>
            <a:spLocks noGrp="1"/>
          </p:cNvSpPr>
          <p:nvPr>
            <p:ph idx="1" hasCustomPrompt="1"/>
          </p:nvPr>
        </p:nvSpPr>
        <p:spPr>
          <a:xfrm>
            <a:off x="250825" y="2133600"/>
            <a:ext cx="8785225" cy="3992563"/>
          </a:xfrm>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问题提出：</a:t>
            </a:r>
            <a:endPar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endParaRPr kumimoji="0" lang="zh-CN" altLang="zh-CN" sz="3200" b="0"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近现代西方国家政治体制变化体现出了哪些相似的趋势？</a:t>
            </a:r>
            <a:endPar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貌似稳定的美国三权分立体制内部具有怎样的发展变化趋势？</a:t>
            </a:r>
            <a:endPar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endParaRPr kumimoji="0" lang="zh-CN" altLang="en-US" sz="3200" b="0" i="0" u="none" strike="noStrike" kern="1200" cap="none" spc="0" normalizeH="0" baseline="0" noProof="0" dirty="0" smtClean="0">
              <a:ln>
                <a:noFill/>
              </a:ln>
              <a:solidFill>
                <a:schemeClr val="accent6"/>
              </a:solidFill>
              <a:effectLst/>
              <a:uLnTx/>
              <a:uFillTx/>
              <a:latin typeface="+mn-lt"/>
              <a:ea typeface="+mn-ea"/>
              <a:cs typeface="+mn-cs"/>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2706" name="内容占位符 2"/>
          <p:cNvSpPr>
            <a:spLocks noGrp="1"/>
          </p:cNvSpPr>
          <p:nvPr>
            <p:ph idx="1" hasCustomPrompt="1"/>
          </p:nvPr>
        </p:nvSpPr>
        <p:spPr>
          <a:xfrm>
            <a:off x="250825" y="908050"/>
            <a:ext cx="8893175" cy="4525963"/>
          </a:xfrm>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专题整理：</a:t>
            </a:r>
            <a:endPar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endParaRPr kumimoji="0" lang="zh-CN" altLang="zh-CN" sz="28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第二次工业革命时期</a:t>
            </a:r>
            <a:endParaRPr kumimoji="0" lang="en-US" altLang="zh-CN" sz="2400" b="0"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en-US" altLang="zh-CN" sz="2800" b="1" i="0" u="none" strike="noStrike" kern="1200" cap="none" spc="0" normalizeH="0" baseline="0" noProof="0" dirty="0" smtClean="0">
                <a:ln>
                  <a:noFill/>
                </a:ln>
                <a:solidFill>
                  <a:schemeClr val="accent6"/>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随着工业化的深入，经济活动和垄断资本越来越多地跨越</a:t>
            </a:r>
            <a:endPar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州的范围，联邦政府不得不加大了对经济的干预力度</a:t>
            </a:r>
            <a:endPar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随着工业革命的基本完成，美国由垄断造成的社会矛盾日益</a:t>
            </a:r>
            <a:endPar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激化，联邦政府通过了第一个全国性的反垄断法《谢尔曼法》，</a:t>
            </a:r>
            <a:endPar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以控制经济权力，消除竞争限制，保护自由竟争</a:t>
            </a:r>
            <a:endPar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第一次世界大战时期</a:t>
            </a:r>
            <a:endPar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一战带来了政府权力的扩大：联邦政府成立了战时工业委员</a:t>
            </a:r>
            <a:endPar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会，对全国经济进行管理</a:t>
            </a:r>
            <a:endPar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总统在制定外交政策方面的主导地位更加突出</a:t>
            </a:r>
            <a:b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br>
            <a:endPar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endParaRPr kumimoji="0" lang="zh-CN" altLang="zh-CN" sz="2400" b="1"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endParaRPr kumimoji="0" lang="zh-CN" altLang="en-US" sz="32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3730" name="内容占位符 2"/>
          <p:cNvSpPr>
            <a:spLocks noGrp="1"/>
          </p:cNvSpPr>
          <p:nvPr>
            <p:ph idx="1" hasCustomPrompt="1"/>
          </p:nvPr>
        </p:nvSpPr>
        <p:spPr>
          <a:xfrm>
            <a:off x="179388" y="1989138"/>
            <a:ext cx="8856663" cy="4310063"/>
          </a:xfrm>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罗斯福新政时期</a:t>
            </a:r>
            <a:endParaRPr kumimoji="0" lang="zh-CN" altLang="zh-CN" sz="2400" b="0"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罗斯福采取了一系列紧急措施对金融、银行、工业和农</a:t>
            </a:r>
            <a:endPar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业进行强制管理</a:t>
            </a:r>
            <a:endPar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宪法危机：罗斯福与最高法院的较量</a:t>
            </a:r>
            <a:endParaRPr kumimoji="0" lang="zh-CN" altLang="zh-CN" sz="3200" b="0"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第二次世界大战后</a:t>
            </a:r>
            <a:endPar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二战以及随后而来的冷战迫使联邦政府正视国内的种族歧视</a:t>
            </a:r>
            <a:endPar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问题</a:t>
            </a:r>
            <a:endPar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endParaRPr kumimoji="0" lang="zh-CN" altLang="en-US" sz="32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0418" name="内容占位符 2"/>
          <p:cNvSpPr>
            <a:spLocks noGrp="1" noChangeArrowheads="1"/>
          </p:cNvSpPr>
          <p:nvPr>
            <p:ph idx="1" hasCustomPrompt="1"/>
          </p:nvPr>
        </p:nvSpPr>
        <p:spPr>
          <a:xfrm>
            <a:off x="323850" y="1341438"/>
            <a:ext cx="8712200" cy="1892300"/>
          </a:xfrm>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endParaRPr kumimoji="0" lang="en-US" altLang="zh-CN" sz="2800" b="1" i="0" u="none" strike="noStrike" kern="1200" cap="none" spc="0" normalizeH="0" baseline="0" noProof="0" dirty="0" smtClean="0">
              <a:ln>
                <a:noFill/>
              </a:ln>
              <a:solidFill>
                <a:schemeClr val="tx1"/>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en-US" altLang="zh-CN" sz="2800" b="1" i="0" u="none" strike="noStrike" kern="1200" cap="none" spc="0" normalizeH="0" baseline="0" noProof="0" dirty="0" smtClean="0">
                <a:ln>
                  <a:noFill/>
                </a:ln>
                <a:solidFill>
                  <a:schemeClr val="tx1"/>
                </a:solidFill>
                <a:effectLst/>
                <a:uLnTx/>
                <a:uFillTx/>
                <a:latin typeface="+mn-ea"/>
                <a:ea typeface="+mn-ea"/>
                <a:cs typeface="+mn-cs"/>
              </a:rPr>
              <a:t>    </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19</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世纪末</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20</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世纪初，美国垄断资本主义形成。垄断时期，</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适应经济发展的需要，国家开始干预经济活动，总统的行政权</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力得到加强，而国会的主导地位逐渐丧失，形成了以总统为代</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表的行政权力占主导的局面。</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1901</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年西奥多・罗斯福担任美国</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总统后，他开始加强以总统权力为核心的行政权。他扩大了总</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统权力范围，扩充了行政机构，加强了国家管理社会经济的职</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能，从而使以总统为首的行政权的地位大大提高，改变了过去</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国会占主导的局面。尤其是</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1929―1933</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年的经济危机，使联邦</a:t>
            </a:r>
            <a:endPar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ts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政府的职能日益重要</a:t>
            </a:r>
            <a:r>
              <a:rPr kumimoji="0" lang="zh-CN" altLang="en-US" sz="2400" b="1" i="0" u="none" strike="noStrike" kern="1200" cap="none" spc="0" normalizeH="0" baseline="0" noProof="0" dirty="0" smtClean="0">
                <a:ln>
                  <a:noFill/>
                </a:ln>
                <a:solidFill>
                  <a:schemeClr val="accent6"/>
                </a:solidFill>
                <a:effectLst/>
                <a:uLnTx/>
                <a:uFillTx/>
                <a:latin typeface="+mn-ea"/>
                <a:ea typeface="+mn-ea"/>
                <a:cs typeface="+mn-cs"/>
              </a:rPr>
              <a:t>。</a:t>
            </a:r>
            <a:endParaRPr kumimoji="0" lang="zh-CN" altLang="zh-CN" sz="2400" b="1" i="0" u="none" strike="noStrike" kern="1200" cap="none" spc="0" normalizeH="0" baseline="0" noProof="0" dirty="0">
              <a:ln>
                <a:noFill/>
              </a:ln>
              <a:solidFill>
                <a:schemeClr val="accent6"/>
              </a:solidFill>
              <a:effectLst/>
              <a:uLnTx/>
              <a:uFillTx/>
              <a:latin typeface="+mn-ea"/>
              <a:ea typeface="+mn-ea"/>
              <a:cs typeface="+mn-cs"/>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5778" name="内容占位符 2"/>
          <p:cNvSpPr>
            <a:spLocks noGrp="1"/>
          </p:cNvSpPr>
          <p:nvPr>
            <p:ph idx="1" hasCustomPrompt="1"/>
          </p:nvPr>
        </p:nvSpPr>
        <p:spPr>
          <a:xfrm>
            <a:off x="250825" y="1196975"/>
            <a:ext cx="9288463" cy="4525963"/>
          </a:xfrm>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思维拓展：</a:t>
            </a:r>
            <a:endParaRPr kumimoji="0" lang="zh-CN" altLang="zh-CN" sz="2400" b="0"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endParaRPr kumimoji="0" lang="en-US" altLang="zh-CN" sz="3200" b="0"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阅读材料，回答问题。</a:t>
            </a:r>
            <a:endPar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材料一</a:t>
            </a:r>
            <a:r>
              <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为应对来势汹汹的经济危机</a:t>
            </a:r>
            <a:r>
              <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a:t>
            </a: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恢复经济</a:t>
            </a:r>
            <a:r>
              <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a:t>
            </a: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稳定政</a:t>
            </a:r>
            <a:endPar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治</a:t>
            </a:r>
            <a:r>
              <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a:t>
            </a: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罗斯福采取了更有强度的经济管制</a:t>
            </a:r>
            <a:r>
              <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a:t>
            </a: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否认自由放任经济。罗</a:t>
            </a:r>
            <a:endPar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斯福总统绞尽脑汁地想“扫除”新政政策实施的司法障碍，立</a:t>
            </a:r>
            <a:endPar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法方面主要是以《紧急银行法》为主的财政金融领域立法、以</a:t>
            </a:r>
            <a:endPar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《全国工业复兴法》为主的产业领域立法、以《</a:t>
            </a:r>
            <a:r>
              <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1935</a:t>
            </a: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年紧急救</a:t>
            </a:r>
            <a:endPar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济法案》为主的社会保障领域立法。然而当时的联邦最高法院</a:t>
            </a:r>
            <a:endPar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却存在着奉行自由放任哲学的多数派法官。</a:t>
            </a:r>
            <a:r>
              <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1935</a:t>
            </a: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年美国联邦最</a:t>
            </a:r>
            <a:endPar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高法院宣布《全国工业复兴法》违宪；</a:t>
            </a:r>
            <a:r>
              <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1936</a:t>
            </a: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年美国联邦最高法</a:t>
            </a:r>
            <a:endPar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院再次宣布《农业调整法》、农业调整工作委员会不合宪法等</a:t>
            </a:r>
            <a:endPar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a:t>
            </a:r>
            <a:endPar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endParaRPr kumimoji="0" lang="zh-CN" altLang="zh-CN" sz="2400" b="1" i="0" u="none" strike="noStrike" kern="1200" cap="none" spc="0" normalizeH="0" baseline="0" noProof="0" dirty="0" smtClean="0">
              <a:ln>
                <a:noFill/>
              </a:ln>
              <a:solidFill>
                <a:schemeClr val="tx1"/>
              </a:solidFill>
              <a:effectLst/>
              <a:uLnTx/>
              <a:uFillTx/>
              <a:latin typeface="宋体" panose="02010600030101010101" pitchFamily="2" charset="-122"/>
              <a:ea typeface="+mn-ea"/>
              <a:cs typeface="+mn-cs"/>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6802" name="内容占位符 2"/>
          <p:cNvSpPr>
            <a:spLocks noGrp="1"/>
          </p:cNvSpPr>
          <p:nvPr>
            <p:ph idx="1" hasCustomPrompt="1"/>
          </p:nvPr>
        </p:nvSpPr>
        <p:spPr>
          <a:xfrm>
            <a:off x="503238" y="836613"/>
            <a:ext cx="8640763" cy="4525963"/>
          </a:xfrm>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tx1"/>
                </a:solidFill>
                <a:effectLst/>
                <a:uLnTx/>
                <a:uFillTx/>
                <a:latin typeface="宋体" panose="02010600030101010101" pitchFamily="2" charset="-122"/>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材料二</a:t>
            </a:r>
            <a:r>
              <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联邦最高法院在新政初期对涉及新政计划及政</a:t>
            </a:r>
            <a:endPar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策的案件采取的保守的态度和做出的否定性及违宪判例使得</a:t>
            </a:r>
            <a:endPar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罗斯福终于“忍无可忍”——他以“法院填塞计划”回应联</a:t>
            </a:r>
            <a:endPar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邦最高法院的这一行为</a:t>
            </a:r>
            <a:r>
              <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a:t>
            </a: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终于爆发了所谓的“宪法革命”。</a:t>
            </a:r>
            <a:endPar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按照这个计划，总统可以提名另一名法官取代任何超过</a:t>
            </a:r>
            <a:r>
              <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70</a:t>
            </a: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岁</a:t>
            </a:r>
            <a:endPar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但还没有退休的联邦法官。联邦最高法院也不例外。总统可</a:t>
            </a:r>
            <a:endPar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以借此把最高法院的大法官人数从原来的</a:t>
            </a:r>
            <a:r>
              <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9</a:t>
            </a: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名增加到</a:t>
            </a:r>
            <a:r>
              <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15</a:t>
            </a: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名。</a:t>
            </a:r>
            <a:endPar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但由于美国立法权、行政权、司法权三权分立及制衡的宪政</a:t>
            </a:r>
            <a:endPar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结构、美国联邦最高法院的独立性、限制政府理论的深入人</a:t>
            </a:r>
            <a:endPar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心使罗斯福提交国会的改组计划未获通过。罗斯福在联邦最</a:t>
            </a:r>
            <a:endPar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高法院安插任命新的主张新政的法官的成功及联邦最高法院</a:t>
            </a:r>
            <a:endPar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自身的适时改变</a:t>
            </a:r>
            <a:r>
              <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a:t>
            </a: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包括不再审查政府社会、经济立法的合宪</a:t>
            </a:r>
            <a:endPar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性问题、对公民权利的逐渐重视等</a:t>
            </a:r>
            <a:r>
              <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a:t>
            </a: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联邦最高法院在宪法结</a:t>
            </a:r>
            <a:endPar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构方面的作用发生了具有重大意义的变化。 </a:t>
            </a:r>
            <a:endPar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—摘编自威廉</a:t>
            </a:r>
            <a:r>
              <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a:t>
            </a: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爱</a:t>
            </a:r>
            <a:r>
              <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a:t>
            </a: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洛克滕堡《</a:t>
            </a:r>
            <a:r>
              <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罗斯福与新政1932-1940</a:t>
            </a: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a:t>
            </a:r>
            <a:endPar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endParaRPr kumimoji="0" lang="zh-CN" altLang="en-US" sz="2400" b="1" i="0" u="none" strike="noStrike" kern="1200" cap="none" spc="0" normalizeH="0" baseline="0" noProof="0" dirty="0" smtClean="0">
              <a:ln>
                <a:noFill/>
              </a:ln>
              <a:solidFill>
                <a:schemeClr val="tx1"/>
              </a:solidFill>
              <a:effectLst/>
              <a:uLnTx/>
              <a:uFillTx/>
              <a:latin typeface="宋体" panose="02010600030101010101" pitchFamily="2" charset="-122"/>
              <a:ea typeface="+mn-ea"/>
              <a:cs typeface="+mn-cs"/>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7826" name="内容占位符 2"/>
          <p:cNvSpPr>
            <a:spLocks noGrp="1"/>
          </p:cNvSpPr>
          <p:nvPr>
            <p:ph idx="1" hasCustomPrompt="1"/>
          </p:nvPr>
        </p:nvSpPr>
        <p:spPr>
          <a:xfrm>
            <a:off x="323850" y="2492375"/>
            <a:ext cx="8712200" cy="4525963"/>
          </a:xfrm>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思考并回答</a:t>
            </a:r>
            <a:r>
              <a:rPr kumimoji="0" lang="zh-CN" altLang="en-US"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a:t>
            </a:r>
            <a:endPar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    (1)</a:t>
            </a: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依据材料一并结合所学知识回答，罗斯福为对抗危机采</a:t>
            </a:r>
            <a:endPar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取了哪些措施？这些措施遭到美国最高法院否决的原因是什？</a:t>
            </a:r>
            <a:endPar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    (2)</a:t>
            </a: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依据材料二并结合所学知识回答，罗斯福采取了何种手</a:t>
            </a:r>
            <a:endPar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段应对最高法院的挑战？概括说明新政时期美国总统行政权扩</a:t>
            </a:r>
            <a:endPar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张的原因和表现。</a:t>
            </a:r>
            <a:endPar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endParaRPr kumimoji="0" lang="zh-CN" altLang="en-US" sz="32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1138" name="内容占位符 2"/>
          <p:cNvSpPr>
            <a:spLocks noGrp="1"/>
          </p:cNvSpPr>
          <p:nvPr>
            <p:ph idx="1" hasCustomPrompt="1"/>
          </p:nvPr>
        </p:nvSpPr>
        <p:spPr>
          <a:xfrm>
            <a:off x="684213" y="-171450"/>
            <a:ext cx="8229600" cy="1439863"/>
          </a:xfrm>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zh-CN" altLang="en-US" sz="3200" b="0" i="0" u="none" strike="noStrike" kern="1200" cap="none" spc="0" normalizeH="0" baseline="0" noProof="0" dirty="0" smtClean="0">
                <a:ln>
                  <a:noFill/>
                </a:ln>
                <a:solidFill>
                  <a:schemeClr val="tx1"/>
                </a:solidFill>
                <a:effectLst/>
                <a:uLnTx/>
                <a:uFillTx/>
                <a:latin typeface="+mn-lt"/>
                <a:ea typeface="+mn-ea"/>
                <a:cs typeface="+mn-cs"/>
              </a:rPr>
              <a:t>          </a:t>
            </a:r>
            <a:endParaRPr kumimoji="0" lang="en-US" altLang="zh-CN"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endParaRPr kumimoji="0" lang="en-US" altLang="zh-CN"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3200" b="0" i="0" u="none" strike="noStrike" kern="1200" cap="none" spc="0" normalizeH="0" baseline="0" noProof="0" dirty="0" smtClean="0">
                <a:ln>
                  <a:noFill/>
                </a:ln>
                <a:solidFill>
                  <a:schemeClr val="tx1"/>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专题六</a:t>
            </a:r>
            <a:r>
              <a:rPr kumimoji="0" lang="en-US" altLang="zh-CN" sz="2400" b="1" i="0" u="none" strike="noStrike" kern="1200" cap="none" spc="0" normalizeH="0" baseline="0" noProof="0" dirty="0" smtClean="0">
                <a:ln>
                  <a:noFill/>
                </a:ln>
                <a:solidFill>
                  <a:schemeClr val="accent6"/>
                </a:solidFill>
                <a:effectLst/>
                <a:uLnTx/>
                <a:uFillTx/>
                <a:latin typeface="+mn-ea"/>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rPr>
              <a:t>工业革命及其影响</a:t>
            </a:r>
            <a:endParaRPr kumimoji="0" lang="zh-CN" altLang="zh-CN" sz="2400" b="1" i="0" u="none" strike="noStrike" kern="1200" cap="none" spc="0" normalizeH="0" baseline="0" noProof="0" dirty="0" smtClean="0">
              <a:ln>
                <a:noFill/>
              </a:ln>
              <a:solidFill>
                <a:schemeClr val="accent6"/>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endParaRPr kumimoji="0" lang="zh-CN" altLang="en-US" sz="2400" b="1" i="0" u="none" strike="noStrike" kern="1200" cap="none" spc="0" normalizeH="0" baseline="0" noProof="0" dirty="0" smtClean="0">
              <a:ln>
                <a:noFill/>
              </a:ln>
              <a:solidFill>
                <a:schemeClr val="tx1"/>
              </a:solidFill>
              <a:effectLst/>
              <a:uLnTx/>
              <a:uFillTx/>
              <a:latin typeface="+mn-ea"/>
              <a:ea typeface="+mn-ea"/>
              <a:cs typeface="+mn-cs"/>
            </a:endParaRPr>
          </a:p>
        </p:txBody>
      </p:sp>
      <p:graphicFrame>
        <p:nvGraphicFramePr>
          <p:cNvPr id="3" name="表格 2"/>
          <p:cNvGraphicFramePr>
            <a:graphicFrameLocks noGrp="1"/>
          </p:cNvGraphicFramePr>
          <p:nvPr/>
        </p:nvGraphicFramePr>
        <p:xfrm>
          <a:off x="323850" y="1916113"/>
          <a:ext cx="8640763" cy="2998788"/>
        </p:xfrm>
        <a:graphic>
          <a:graphicData uri="http://schemas.openxmlformats.org/drawingml/2006/table">
            <a:tbl>
              <a:tblPr/>
              <a:tblGrid>
                <a:gridCol w="1368152"/>
                <a:gridCol w="1656184"/>
                <a:gridCol w="2088232"/>
                <a:gridCol w="3528391"/>
              </a:tblGrid>
              <a:tr h="371449">
                <a:tc gridSpan="3">
                  <a:txBody>
                    <a:bodyPr/>
                    <a:lstStyle/>
                    <a:p>
                      <a:pPr algn="just">
                        <a:lnSpc>
                          <a:spcPct val="120000"/>
                        </a:lnSpc>
                        <a:spcAft>
                          <a:spcPts val="0"/>
                        </a:spcAft>
                      </a:pPr>
                      <a:r>
                        <a:rPr lang="en-US" sz="1800" b="1" kern="100" dirty="0">
                          <a:solidFill>
                            <a:schemeClr val="accent6"/>
                          </a:solidFill>
                          <a:latin typeface="+mn-ea"/>
                          <a:ea typeface="+mn-ea"/>
                          <a:cs typeface="Times New Roman" panose="02020603050405020304"/>
                        </a:rPr>
                        <a:t>(2017</a:t>
                      </a:r>
                      <a:r>
                        <a:rPr lang="zh-CN" sz="1800" b="1" kern="100" dirty="0">
                          <a:solidFill>
                            <a:schemeClr val="accent6"/>
                          </a:solidFill>
                          <a:latin typeface="+mn-ea"/>
                          <a:ea typeface="+mn-ea"/>
                          <a:cs typeface="Times New Roman" panose="02020603050405020304"/>
                        </a:rPr>
                        <a:t>新课标卷Ⅰ</a:t>
                      </a:r>
                      <a:r>
                        <a:rPr lang="en-US" sz="1800" b="1" kern="100" dirty="0">
                          <a:solidFill>
                            <a:schemeClr val="accent6"/>
                          </a:solidFill>
                          <a:latin typeface="+mn-ea"/>
                          <a:ea typeface="+mn-ea"/>
                          <a:cs typeface="Times New Roman" panose="02020603050405020304"/>
                        </a:rPr>
                        <a:t>)33</a:t>
                      </a:r>
                      <a:r>
                        <a:rPr lang="zh-CN" sz="1800" b="1" kern="100" dirty="0">
                          <a:solidFill>
                            <a:schemeClr val="accent6"/>
                          </a:solidFill>
                          <a:latin typeface="+mn-ea"/>
                          <a:ea typeface="+mn-ea"/>
                          <a:cs typeface="Times New Roman" panose="02020603050405020304"/>
                        </a:rPr>
                        <a:t>．</a:t>
                      </a:r>
                      <a:r>
                        <a:rPr lang="en-US" sz="1800" b="1" kern="100" dirty="0">
                          <a:solidFill>
                            <a:schemeClr val="accent6"/>
                          </a:solidFill>
                          <a:latin typeface="+mn-ea"/>
                          <a:ea typeface="+mn-ea"/>
                          <a:cs typeface="Times New Roman" panose="02020603050405020304"/>
                        </a:rPr>
                        <a:t>                                 </a:t>
                      </a:r>
                      <a:endParaRPr lang="zh-CN" sz="1800" b="1" kern="100" dirty="0">
                        <a:solidFill>
                          <a:schemeClr val="accent6"/>
                        </a:solidFill>
                        <a:latin typeface="+mn-ea"/>
                        <a:ea typeface="+mn-ea"/>
                        <a:cs typeface="Times New Roman" panose="02020603050405020304"/>
                      </a:endParaRPr>
                    </a:p>
                  </a:txBody>
                  <a:tcPr marL="61335" marR="613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cPr/>
                </a:tc>
                <a:tc hMerge="1">
                  <a:tcPr/>
                </a:tc>
                <a:tc>
                  <a:txBody>
                    <a:bodyPr/>
                    <a:lstStyle/>
                    <a:p>
                      <a:endParaRPr lang="zh-CN" altLang="en-US" sz="1800" dirty="0">
                        <a:solidFill>
                          <a:schemeClr val="accent6"/>
                        </a:solidFill>
                      </a:endParaRPr>
                    </a:p>
                  </a:txBody>
                  <a:tcPr marL="81780" marR="81780" marT="40890" marB="40890">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8430">
                <a:tc gridSpan="4">
                  <a:txBody>
                    <a:bodyPr/>
                    <a:lstStyle/>
                    <a:p>
                      <a:pPr algn="just">
                        <a:lnSpc>
                          <a:spcPct val="120000"/>
                        </a:lnSpc>
                        <a:spcAft>
                          <a:spcPts val="0"/>
                        </a:spcAft>
                      </a:pPr>
                      <a:r>
                        <a:rPr lang="en-US" altLang="zh-CN" sz="1800" b="1" kern="100" dirty="0" smtClean="0">
                          <a:solidFill>
                            <a:schemeClr val="accent6"/>
                          </a:solidFill>
                          <a:latin typeface="+mn-ea"/>
                          <a:ea typeface="+mn-ea"/>
                          <a:cs typeface="Times New Roman" panose="02020603050405020304"/>
                        </a:rPr>
                        <a:t>                         </a:t>
                      </a:r>
                      <a:r>
                        <a:rPr lang="zh-CN" sz="1800" b="1" kern="100" dirty="0" smtClean="0">
                          <a:solidFill>
                            <a:schemeClr val="accent6"/>
                          </a:solidFill>
                          <a:latin typeface="+mn-ea"/>
                          <a:ea typeface="+mn-ea"/>
                          <a:cs typeface="Times New Roman" panose="02020603050405020304"/>
                        </a:rPr>
                        <a:t>英国</a:t>
                      </a:r>
                      <a:r>
                        <a:rPr lang="zh-CN" sz="1800" b="1" kern="100" dirty="0">
                          <a:solidFill>
                            <a:schemeClr val="accent6"/>
                          </a:solidFill>
                          <a:latin typeface="+mn-ea"/>
                          <a:ea typeface="+mn-ea"/>
                          <a:cs typeface="Times New Roman" panose="02020603050405020304"/>
                        </a:rPr>
                        <a:t>国民总收入变化表</a:t>
                      </a:r>
                      <a:endParaRPr lang="zh-CN" sz="1800" b="1" kern="100" dirty="0">
                        <a:solidFill>
                          <a:schemeClr val="accent6"/>
                        </a:solidFill>
                        <a:latin typeface="+mn-ea"/>
                        <a:ea typeface="+mn-ea"/>
                        <a:cs typeface="Times New Roman" panose="02020603050405020304"/>
                      </a:endParaRPr>
                    </a:p>
                  </a:txBody>
                  <a:tcPr marL="61335" marR="613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cPr/>
                </a:tc>
                <a:tc hMerge="1">
                  <a:tcPr/>
                </a:tc>
                <a:tc hMerge="1">
                  <a:tcPr/>
                </a:tc>
              </a:tr>
              <a:tr h="228430">
                <a:tc>
                  <a:txBody>
                    <a:bodyPr/>
                    <a:lstStyle/>
                    <a:p>
                      <a:pPr algn="just">
                        <a:lnSpc>
                          <a:spcPct val="120000"/>
                        </a:lnSpc>
                        <a:spcAft>
                          <a:spcPts val="0"/>
                        </a:spcAft>
                      </a:pPr>
                      <a:r>
                        <a:rPr lang="zh-CN" sz="1800" b="1" kern="100" dirty="0">
                          <a:solidFill>
                            <a:schemeClr val="accent6"/>
                          </a:solidFill>
                          <a:latin typeface="+mn-ea"/>
                          <a:ea typeface="+mn-ea"/>
                          <a:cs typeface="Times New Roman" panose="02020603050405020304"/>
                        </a:rPr>
                        <a:t>年份</a:t>
                      </a:r>
                      <a:endParaRPr lang="zh-CN" sz="1800" b="1" kern="100" dirty="0">
                        <a:solidFill>
                          <a:schemeClr val="accent6"/>
                        </a:solidFill>
                        <a:latin typeface="+mn-ea"/>
                        <a:ea typeface="+mn-ea"/>
                        <a:cs typeface="Times New Roman" panose="02020603050405020304"/>
                      </a:endParaRPr>
                    </a:p>
                  </a:txBody>
                  <a:tcPr marL="61335" marR="613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zh-CN" sz="1800" b="1" kern="100" dirty="0">
                          <a:solidFill>
                            <a:schemeClr val="accent6"/>
                          </a:solidFill>
                          <a:latin typeface="+mn-ea"/>
                          <a:ea typeface="+mn-ea"/>
                          <a:cs typeface="Times New Roman" panose="02020603050405020304"/>
                        </a:rPr>
                        <a:t>约</a:t>
                      </a:r>
                      <a:r>
                        <a:rPr lang="en-US" sz="1800" b="1" kern="100" dirty="0">
                          <a:solidFill>
                            <a:schemeClr val="accent6"/>
                          </a:solidFill>
                          <a:latin typeface="+mn-ea"/>
                          <a:ea typeface="+mn-ea"/>
                          <a:cs typeface="Times New Roman" panose="02020603050405020304"/>
                        </a:rPr>
                        <a:t>1770</a:t>
                      </a:r>
                      <a:endParaRPr lang="zh-CN" sz="1800" b="1" kern="100" dirty="0">
                        <a:solidFill>
                          <a:schemeClr val="accent6"/>
                        </a:solidFill>
                        <a:latin typeface="+mn-ea"/>
                        <a:ea typeface="+mn-ea"/>
                        <a:cs typeface="Times New Roman" panose="02020603050405020304"/>
                      </a:endParaRPr>
                    </a:p>
                  </a:txBody>
                  <a:tcPr marL="61335" marR="613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zh-CN" sz="1800" b="1" kern="100" dirty="0">
                          <a:solidFill>
                            <a:schemeClr val="accent6"/>
                          </a:solidFill>
                          <a:latin typeface="+mn-ea"/>
                          <a:ea typeface="+mn-ea"/>
                          <a:cs typeface="Times New Roman" panose="02020603050405020304"/>
                        </a:rPr>
                        <a:t>约</a:t>
                      </a:r>
                      <a:r>
                        <a:rPr lang="en-US" sz="1800" b="1" kern="100" dirty="0">
                          <a:solidFill>
                            <a:schemeClr val="accent6"/>
                          </a:solidFill>
                          <a:latin typeface="+mn-ea"/>
                          <a:ea typeface="+mn-ea"/>
                          <a:cs typeface="Times New Roman" panose="02020603050405020304"/>
                        </a:rPr>
                        <a:t>1790</a:t>
                      </a:r>
                      <a:r>
                        <a:rPr lang="zh-CN" sz="1800" b="1" kern="100" dirty="0">
                          <a:solidFill>
                            <a:schemeClr val="accent6"/>
                          </a:solidFill>
                          <a:latin typeface="+mn-ea"/>
                          <a:ea typeface="+mn-ea"/>
                          <a:cs typeface="Times New Roman" panose="02020603050405020304"/>
                        </a:rPr>
                        <a:t>～</a:t>
                      </a:r>
                      <a:r>
                        <a:rPr lang="en-US" sz="1800" b="1" kern="100" dirty="0">
                          <a:solidFill>
                            <a:schemeClr val="accent6"/>
                          </a:solidFill>
                          <a:latin typeface="+mn-ea"/>
                          <a:ea typeface="+mn-ea"/>
                          <a:cs typeface="Times New Roman" panose="02020603050405020304"/>
                        </a:rPr>
                        <a:t>1793</a:t>
                      </a:r>
                      <a:endParaRPr lang="zh-CN" sz="1800" b="1" kern="100" dirty="0">
                        <a:solidFill>
                          <a:schemeClr val="accent6"/>
                        </a:solidFill>
                        <a:latin typeface="+mn-ea"/>
                        <a:ea typeface="+mn-ea"/>
                        <a:cs typeface="Times New Roman" panose="02020603050405020304"/>
                      </a:endParaRPr>
                    </a:p>
                  </a:txBody>
                  <a:tcPr marL="61335" marR="613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zh-CN" sz="1800" b="1" kern="100" dirty="0">
                          <a:solidFill>
                            <a:schemeClr val="accent6"/>
                          </a:solidFill>
                          <a:latin typeface="+mn-ea"/>
                          <a:ea typeface="+mn-ea"/>
                          <a:cs typeface="Times New Roman" panose="02020603050405020304"/>
                        </a:rPr>
                        <a:t>约</a:t>
                      </a:r>
                      <a:r>
                        <a:rPr lang="en-US" sz="1800" b="1" kern="100" dirty="0">
                          <a:solidFill>
                            <a:schemeClr val="accent6"/>
                          </a:solidFill>
                          <a:latin typeface="+mn-ea"/>
                          <a:ea typeface="+mn-ea"/>
                          <a:cs typeface="Times New Roman" panose="02020603050405020304"/>
                        </a:rPr>
                        <a:t>1830</a:t>
                      </a:r>
                      <a:r>
                        <a:rPr lang="zh-CN" sz="1800" b="1" kern="100" dirty="0">
                          <a:solidFill>
                            <a:schemeClr val="accent6"/>
                          </a:solidFill>
                          <a:latin typeface="+mn-ea"/>
                          <a:ea typeface="+mn-ea"/>
                          <a:cs typeface="Times New Roman" panose="02020603050405020304"/>
                        </a:rPr>
                        <a:t>～</a:t>
                      </a:r>
                      <a:r>
                        <a:rPr lang="en-US" sz="1800" b="1" kern="100" dirty="0">
                          <a:solidFill>
                            <a:schemeClr val="accent6"/>
                          </a:solidFill>
                          <a:latin typeface="+mn-ea"/>
                          <a:ea typeface="+mn-ea"/>
                          <a:cs typeface="Times New Roman" panose="02020603050405020304"/>
                        </a:rPr>
                        <a:t>1835</a:t>
                      </a:r>
                      <a:endParaRPr lang="zh-CN" sz="1800" b="1" kern="100" dirty="0">
                        <a:solidFill>
                          <a:schemeClr val="accent6"/>
                        </a:solidFill>
                        <a:latin typeface="+mn-ea"/>
                        <a:ea typeface="+mn-ea"/>
                        <a:cs typeface="Times New Roman" panose="02020603050405020304"/>
                      </a:endParaRPr>
                    </a:p>
                  </a:txBody>
                  <a:tcPr marL="61335" marR="613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8430">
                <a:tc>
                  <a:txBody>
                    <a:bodyPr/>
                    <a:lstStyle/>
                    <a:p>
                      <a:pPr algn="just">
                        <a:lnSpc>
                          <a:spcPct val="120000"/>
                        </a:lnSpc>
                        <a:spcAft>
                          <a:spcPts val="0"/>
                        </a:spcAft>
                      </a:pPr>
                      <a:r>
                        <a:rPr lang="zh-CN" sz="1800" b="1" kern="100" dirty="0">
                          <a:solidFill>
                            <a:schemeClr val="accent6"/>
                          </a:solidFill>
                          <a:latin typeface="+mn-ea"/>
                          <a:ea typeface="+mn-ea"/>
                          <a:cs typeface="Times New Roman" panose="02020603050405020304"/>
                        </a:rPr>
                        <a:t>数额（百万英镑）</a:t>
                      </a:r>
                      <a:endParaRPr lang="zh-CN" sz="1800" b="1" kern="100" dirty="0">
                        <a:solidFill>
                          <a:schemeClr val="accent6"/>
                        </a:solidFill>
                        <a:latin typeface="+mn-ea"/>
                        <a:ea typeface="+mn-ea"/>
                        <a:cs typeface="Times New Roman" panose="02020603050405020304"/>
                      </a:endParaRPr>
                    </a:p>
                  </a:txBody>
                  <a:tcPr marL="61335" marR="613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en-US" sz="1800" b="1" kern="100" dirty="0">
                          <a:solidFill>
                            <a:schemeClr val="accent6"/>
                          </a:solidFill>
                          <a:latin typeface="+mn-ea"/>
                          <a:ea typeface="+mn-ea"/>
                          <a:cs typeface="Times New Roman" panose="02020603050405020304"/>
                        </a:rPr>
                        <a:t>140</a:t>
                      </a:r>
                      <a:endParaRPr lang="zh-CN" sz="1800" b="1" kern="100" dirty="0">
                        <a:solidFill>
                          <a:schemeClr val="accent6"/>
                        </a:solidFill>
                        <a:latin typeface="+mn-ea"/>
                        <a:ea typeface="+mn-ea"/>
                        <a:cs typeface="Times New Roman" panose="02020603050405020304"/>
                      </a:endParaRPr>
                    </a:p>
                  </a:txBody>
                  <a:tcPr marL="61335" marR="613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en-US" sz="1800" b="1" kern="100" dirty="0">
                          <a:solidFill>
                            <a:schemeClr val="accent6"/>
                          </a:solidFill>
                          <a:latin typeface="+mn-ea"/>
                          <a:ea typeface="+mn-ea"/>
                          <a:cs typeface="Times New Roman" panose="02020603050405020304"/>
                        </a:rPr>
                        <a:t>175</a:t>
                      </a:r>
                      <a:endParaRPr lang="zh-CN" sz="1800" b="1" kern="100" dirty="0">
                        <a:solidFill>
                          <a:schemeClr val="accent6"/>
                        </a:solidFill>
                        <a:latin typeface="+mn-ea"/>
                        <a:ea typeface="+mn-ea"/>
                        <a:cs typeface="Times New Roman" panose="02020603050405020304"/>
                      </a:endParaRPr>
                    </a:p>
                  </a:txBody>
                  <a:tcPr marL="61335" marR="613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en-US" sz="1800" b="1" kern="100" dirty="0">
                          <a:solidFill>
                            <a:schemeClr val="accent6"/>
                          </a:solidFill>
                          <a:latin typeface="+mn-ea"/>
                          <a:ea typeface="+mn-ea"/>
                          <a:cs typeface="Times New Roman" panose="02020603050405020304"/>
                        </a:rPr>
                        <a:t>360</a:t>
                      </a:r>
                      <a:endParaRPr lang="zh-CN" sz="1800" b="1" kern="100" dirty="0">
                        <a:solidFill>
                          <a:schemeClr val="accent6"/>
                        </a:solidFill>
                        <a:latin typeface="+mn-ea"/>
                        <a:ea typeface="+mn-ea"/>
                        <a:cs typeface="Times New Roman" panose="02020603050405020304"/>
                      </a:endParaRPr>
                    </a:p>
                  </a:txBody>
                  <a:tcPr marL="61335" marR="613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8430">
                <a:tc gridSpan="4">
                  <a:txBody>
                    <a:bodyPr/>
                    <a:lstStyle/>
                    <a:p>
                      <a:pPr algn="just">
                        <a:lnSpc>
                          <a:spcPct val="120000"/>
                        </a:lnSpc>
                        <a:spcAft>
                          <a:spcPts val="0"/>
                        </a:spcAft>
                      </a:pPr>
                      <a:r>
                        <a:rPr lang="en-US" altLang="zh-CN" sz="1800" b="1" kern="100" dirty="0" smtClean="0">
                          <a:solidFill>
                            <a:schemeClr val="accent6"/>
                          </a:solidFill>
                          <a:latin typeface="+mn-ea"/>
                          <a:ea typeface="+mn-ea"/>
                          <a:cs typeface="Times New Roman" panose="02020603050405020304"/>
                        </a:rPr>
                        <a:t>      </a:t>
                      </a:r>
                      <a:r>
                        <a:rPr lang="zh-CN" sz="1800" b="1" kern="100" dirty="0" smtClean="0">
                          <a:solidFill>
                            <a:schemeClr val="accent6"/>
                          </a:solidFill>
                          <a:latin typeface="+mn-ea"/>
                          <a:ea typeface="+mn-ea"/>
                          <a:cs typeface="Times New Roman" panose="02020603050405020304"/>
                        </a:rPr>
                        <a:t>英国</a:t>
                      </a:r>
                      <a:r>
                        <a:rPr lang="zh-CN" sz="1800" b="1" kern="100" dirty="0">
                          <a:solidFill>
                            <a:schemeClr val="accent6"/>
                          </a:solidFill>
                          <a:latin typeface="+mn-ea"/>
                          <a:ea typeface="+mn-ea"/>
                          <a:cs typeface="Times New Roman" panose="02020603050405020304"/>
                        </a:rPr>
                        <a:t>工人实际工资变化表（即按实际购买力计算的工资，</a:t>
                      </a:r>
                      <a:r>
                        <a:rPr lang="en-US" sz="1800" b="1" kern="100" dirty="0">
                          <a:solidFill>
                            <a:schemeClr val="accent6"/>
                          </a:solidFill>
                          <a:latin typeface="+mn-ea"/>
                          <a:ea typeface="+mn-ea"/>
                          <a:cs typeface="Times New Roman" panose="02020603050405020304"/>
                        </a:rPr>
                        <a:t>1851</a:t>
                      </a:r>
                      <a:r>
                        <a:rPr lang="zh-CN" sz="1800" b="1" kern="100" dirty="0">
                          <a:solidFill>
                            <a:schemeClr val="accent6"/>
                          </a:solidFill>
                          <a:latin typeface="+mn-ea"/>
                          <a:ea typeface="+mn-ea"/>
                          <a:cs typeface="Times New Roman" panose="02020603050405020304"/>
                        </a:rPr>
                        <a:t>年为</a:t>
                      </a:r>
                      <a:r>
                        <a:rPr lang="en-US" sz="1800" b="1" kern="100" dirty="0" smtClean="0">
                          <a:solidFill>
                            <a:schemeClr val="accent6"/>
                          </a:solidFill>
                          <a:latin typeface="+mn-ea"/>
                          <a:ea typeface="+mn-ea"/>
                          <a:cs typeface="Times New Roman" panose="02020603050405020304"/>
                        </a:rPr>
                        <a:t>100</a:t>
                      </a:r>
                      <a:r>
                        <a:rPr lang="zh-CN" sz="1800" b="1" kern="100" dirty="0" smtClean="0">
                          <a:solidFill>
                            <a:schemeClr val="accent6"/>
                          </a:solidFill>
                          <a:latin typeface="+mn-ea"/>
                          <a:ea typeface="+mn-ea"/>
                          <a:cs typeface="Times New Roman" panose="02020603050405020304"/>
                        </a:rPr>
                        <a:t>）</a:t>
                      </a:r>
                      <a:endParaRPr lang="zh-CN" sz="1800" b="1" kern="100" dirty="0">
                        <a:solidFill>
                          <a:schemeClr val="accent6"/>
                        </a:solidFill>
                        <a:latin typeface="+mn-ea"/>
                        <a:ea typeface="+mn-ea"/>
                        <a:cs typeface="Times New Roman" panose="02020603050405020304"/>
                      </a:endParaRPr>
                    </a:p>
                  </a:txBody>
                  <a:tcPr marL="61335" marR="613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cPr/>
                </a:tc>
                <a:tc hMerge="1">
                  <a:tcPr/>
                </a:tc>
                <a:tc hMerge="1">
                  <a:tcPr/>
                </a:tc>
              </a:tr>
              <a:tr h="228430">
                <a:tc>
                  <a:txBody>
                    <a:bodyPr/>
                    <a:lstStyle/>
                    <a:p>
                      <a:pPr algn="just">
                        <a:lnSpc>
                          <a:spcPct val="120000"/>
                        </a:lnSpc>
                        <a:spcAft>
                          <a:spcPts val="0"/>
                        </a:spcAft>
                      </a:pPr>
                      <a:r>
                        <a:rPr lang="zh-CN" sz="1800" b="1" kern="100">
                          <a:solidFill>
                            <a:schemeClr val="accent6"/>
                          </a:solidFill>
                          <a:latin typeface="+mn-ea"/>
                          <a:ea typeface="+mn-ea"/>
                          <a:cs typeface="Times New Roman" panose="02020603050405020304"/>
                        </a:rPr>
                        <a:t>年份</a:t>
                      </a:r>
                      <a:endParaRPr lang="zh-CN" sz="1800" b="1" kern="100">
                        <a:solidFill>
                          <a:schemeClr val="accent6"/>
                        </a:solidFill>
                        <a:latin typeface="+mn-ea"/>
                        <a:ea typeface="+mn-ea"/>
                        <a:cs typeface="Times New Roman" panose="02020603050405020304"/>
                      </a:endParaRPr>
                    </a:p>
                  </a:txBody>
                  <a:tcPr marL="61335" marR="613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en-US" sz="1800" b="1" kern="100" dirty="0">
                          <a:solidFill>
                            <a:schemeClr val="accent6"/>
                          </a:solidFill>
                          <a:latin typeface="+mn-ea"/>
                          <a:ea typeface="+mn-ea"/>
                          <a:cs typeface="Times New Roman" panose="02020603050405020304"/>
                        </a:rPr>
                        <a:t>1755</a:t>
                      </a:r>
                      <a:endParaRPr lang="zh-CN" sz="1800" b="1" kern="100" dirty="0">
                        <a:solidFill>
                          <a:schemeClr val="accent6"/>
                        </a:solidFill>
                        <a:latin typeface="+mn-ea"/>
                        <a:ea typeface="+mn-ea"/>
                        <a:cs typeface="Times New Roman" panose="02020603050405020304"/>
                      </a:endParaRPr>
                    </a:p>
                  </a:txBody>
                  <a:tcPr marL="61335" marR="613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en-US" sz="1800" b="1" kern="100" dirty="0">
                          <a:solidFill>
                            <a:schemeClr val="accent6"/>
                          </a:solidFill>
                          <a:latin typeface="+mn-ea"/>
                          <a:ea typeface="+mn-ea"/>
                          <a:cs typeface="Times New Roman" panose="02020603050405020304"/>
                        </a:rPr>
                        <a:t>1797</a:t>
                      </a:r>
                      <a:endParaRPr lang="zh-CN" sz="1800" b="1" kern="100" dirty="0">
                        <a:solidFill>
                          <a:schemeClr val="accent6"/>
                        </a:solidFill>
                        <a:latin typeface="+mn-ea"/>
                        <a:ea typeface="+mn-ea"/>
                        <a:cs typeface="Times New Roman" panose="02020603050405020304"/>
                      </a:endParaRPr>
                    </a:p>
                  </a:txBody>
                  <a:tcPr marL="61335" marR="613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en-US" sz="1800" b="1" kern="100" dirty="0">
                          <a:solidFill>
                            <a:schemeClr val="accent6"/>
                          </a:solidFill>
                          <a:latin typeface="+mn-ea"/>
                          <a:ea typeface="+mn-ea"/>
                          <a:cs typeface="Times New Roman" panose="02020603050405020304"/>
                        </a:rPr>
                        <a:t>1835</a:t>
                      </a:r>
                      <a:endParaRPr lang="zh-CN" sz="1800" b="1" kern="100" dirty="0">
                        <a:solidFill>
                          <a:schemeClr val="accent6"/>
                        </a:solidFill>
                        <a:latin typeface="+mn-ea"/>
                        <a:ea typeface="+mn-ea"/>
                        <a:cs typeface="Times New Roman" panose="02020603050405020304"/>
                      </a:endParaRPr>
                    </a:p>
                  </a:txBody>
                  <a:tcPr marL="61335" marR="613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4615">
                <a:tc>
                  <a:txBody>
                    <a:bodyPr/>
                    <a:lstStyle/>
                    <a:p>
                      <a:pPr algn="just">
                        <a:lnSpc>
                          <a:spcPct val="120000"/>
                        </a:lnSpc>
                        <a:spcAft>
                          <a:spcPts val="0"/>
                        </a:spcAft>
                      </a:pPr>
                      <a:r>
                        <a:rPr lang="zh-CN" sz="1800" b="1" kern="100" dirty="0">
                          <a:solidFill>
                            <a:schemeClr val="accent6"/>
                          </a:solidFill>
                          <a:latin typeface="+mn-ea"/>
                          <a:ea typeface="+mn-ea"/>
                          <a:cs typeface="Times New Roman" panose="02020603050405020304"/>
                        </a:rPr>
                        <a:t>指数</a:t>
                      </a:r>
                      <a:endParaRPr lang="zh-CN" sz="1800" b="1" kern="100" dirty="0">
                        <a:solidFill>
                          <a:schemeClr val="accent6"/>
                        </a:solidFill>
                        <a:latin typeface="+mn-ea"/>
                        <a:ea typeface="+mn-ea"/>
                        <a:cs typeface="Times New Roman" panose="02020603050405020304"/>
                      </a:endParaRPr>
                    </a:p>
                  </a:txBody>
                  <a:tcPr marL="61335" marR="613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en-US" sz="1800" b="1" kern="100" dirty="0">
                          <a:solidFill>
                            <a:schemeClr val="accent6"/>
                          </a:solidFill>
                          <a:latin typeface="+mn-ea"/>
                          <a:ea typeface="+mn-ea"/>
                          <a:cs typeface="Times New Roman" panose="02020603050405020304"/>
                        </a:rPr>
                        <a:t>42</a:t>
                      </a:r>
                      <a:r>
                        <a:rPr lang="zh-CN" sz="1800" b="1" kern="100" dirty="0">
                          <a:solidFill>
                            <a:schemeClr val="accent6"/>
                          </a:solidFill>
                          <a:latin typeface="+mn-ea"/>
                          <a:ea typeface="+mn-ea"/>
                          <a:cs typeface="Times New Roman" panose="02020603050405020304"/>
                        </a:rPr>
                        <a:t>．</a:t>
                      </a:r>
                      <a:r>
                        <a:rPr lang="en-US" sz="1800" b="1" kern="100" dirty="0">
                          <a:solidFill>
                            <a:schemeClr val="accent6"/>
                          </a:solidFill>
                          <a:latin typeface="+mn-ea"/>
                          <a:ea typeface="+mn-ea"/>
                          <a:cs typeface="Times New Roman" panose="02020603050405020304"/>
                        </a:rPr>
                        <a:t>74</a:t>
                      </a:r>
                      <a:endParaRPr lang="zh-CN" sz="1800" b="1" kern="100" dirty="0">
                        <a:solidFill>
                          <a:schemeClr val="accent6"/>
                        </a:solidFill>
                        <a:latin typeface="+mn-ea"/>
                        <a:ea typeface="+mn-ea"/>
                        <a:cs typeface="Times New Roman" panose="02020603050405020304"/>
                      </a:endParaRPr>
                    </a:p>
                  </a:txBody>
                  <a:tcPr marL="61335" marR="613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en-US" sz="1800" b="1" kern="100" dirty="0">
                          <a:solidFill>
                            <a:schemeClr val="accent6"/>
                          </a:solidFill>
                          <a:latin typeface="+mn-ea"/>
                          <a:ea typeface="+mn-ea"/>
                          <a:cs typeface="Times New Roman" panose="02020603050405020304"/>
                        </a:rPr>
                        <a:t>42</a:t>
                      </a:r>
                      <a:r>
                        <a:rPr lang="zh-CN" sz="1800" b="1" kern="100" dirty="0">
                          <a:solidFill>
                            <a:schemeClr val="accent6"/>
                          </a:solidFill>
                          <a:latin typeface="+mn-ea"/>
                          <a:ea typeface="+mn-ea"/>
                          <a:cs typeface="Times New Roman" panose="02020603050405020304"/>
                        </a:rPr>
                        <a:t>．</a:t>
                      </a:r>
                      <a:r>
                        <a:rPr lang="en-US" sz="1800" b="1" kern="100" dirty="0">
                          <a:solidFill>
                            <a:schemeClr val="accent6"/>
                          </a:solidFill>
                          <a:latin typeface="+mn-ea"/>
                          <a:ea typeface="+mn-ea"/>
                          <a:cs typeface="Times New Roman" panose="02020603050405020304"/>
                        </a:rPr>
                        <a:t>48</a:t>
                      </a:r>
                      <a:endParaRPr lang="zh-CN" sz="1800" b="1" kern="100" dirty="0">
                        <a:solidFill>
                          <a:schemeClr val="accent6"/>
                        </a:solidFill>
                        <a:latin typeface="+mn-ea"/>
                        <a:ea typeface="+mn-ea"/>
                        <a:cs typeface="Times New Roman" panose="02020603050405020304"/>
                      </a:endParaRPr>
                    </a:p>
                  </a:txBody>
                  <a:tcPr marL="61335" marR="613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en-US" sz="1800" b="1" kern="100" dirty="0">
                          <a:solidFill>
                            <a:schemeClr val="accent6"/>
                          </a:solidFill>
                          <a:latin typeface="+mn-ea"/>
                          <a:ea typeface="+mn-ea"/>
                          <a:cs typeface="Times New Roman" panose="02020603050405020304"/>
                        </a:rPr>
                        <a:t>78</a:t>
                      </a:r>
                      <a:r>
                        <a:rPr lang="zh-CN" sz="1800" b="1" kern="100" dirty="0">
                          <a:solidFill>
                            <a:schemeClr val="accent6"/>
                          </a:solidFill>
                          <a:latin typeface="+mn-ea"/>
                          <a:ea typeface="+mn-ea"/>
                          <a:cs typeface="Times New Roman" panose="02020603050405020304"/>
                        </a:rPr>
                        <a:t>．</a:t>
                      </a:r>
                      <a:r>
                        <a:rPr lang="en-US" sz="1800" b="1" kern="100" dirty="0" smtClean="0">
                          <a:solidFill>
                            <a:schemeClr val="accent6"/>
                          </a:solidFill>
                          <a:latin typeface="+mn-ea"/>
                          <a:ea typeface="+mn-ea"/>
                          <a:cs typeface="Times New Roman" panose="02020603050405020304"/>
                        </a:rPr>
                        <a:t>69</a:t>
                      </a:r>
                      <a:endParaRPr lang="zh-CN" sz="1800" b="1" kern="100" dirty="0">
                        <a:solidFill>
                          <a:schemeClr val="accent6"/>
                        </a:solidFill>
                        <a:latin typeface="+mn-ea"/>
                        <a:ea typeface="+mn-ea"/>
                        <a:cs typeface="Times New Roman" panose="02020603050405020304"/>
                      </a:endParaRPr>
                    </a:p>
                  </a:txBody>
                  <a:tcPr marL="61335" marR="613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5" name="表格 4"/>
          <p:cNvGraphicFramePr>
            <a:graphicFrameLocks noGrp="1"/>
          </p:cNvGraphicFramePr>
          <p:nvPr/>
        </p:nvGraphicFramePr>
        <p:xfrm>
          <a:off x="323850" y="5084763"/>
          <a:ext cx="8569325" cy="936625"/>
        </p:xfrm>
        <a:graphic>
          <a:graphicData uri="http://schemas.openxmlformats.org/drawingml/2006/table">
            <a:tbl>
              <a:tblPr/>
              <a:tblGrid>
                <a:gridCol w="3244779"/>
                <a:gridCol w="3235941"/>
                <a:gridCol w="2088232"/>
              </a:tblGrid>
              <a:tr h="468052">
                <a:tc>
                  <a:txBody>
                    <a:bodyPr/>
                    <a:lstStyle/>
                    <a:p>
                      <a:pPr indent="66675" algn="ctr">
                        <a:lnSpc>
                          <a:spcPct val="120000"/>
                        </a:lnSpc>
                        <a:spcAft>
                          <a:spcPts val="0"/>
                        </a:spcAft>
                      </a:pPr>
                      <a:r>
                        <a:rPr lang="zh-CN" sz="1800" b="1" kern="100" dirty="0">
                          <a:solidFill>
                            <a:schemeClr val="accent6"/>
                          </a:solidFill>
                          <a:latin typeface="+mn-ea"/>
                          <a:ea typeface="+mn-ea"/>
                          <a:cs typeface="Times New Roman" panose="02020603050405020304"/>
                        </a:rPr>
                        <a:t>教材立足点</a:t>
                      </a:r>
                      <a:endParaRPr lang="zh-CN" sz="1800" b="1" kern="100" dirty="0">
                        <a:solidFill>
                          <a:schemeClr val="accent6"/>
                        </a:solidFill>
                        <a:latin typeface="+mn-ea"/>
                        <a:ea typeface="+mn-ea"/>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00025" algn="ctr">
                        <a:lnSpc>
                          <a:spcPct val="120000"/>
                        </a:lnSpc>
                        <a:spcAft>
                          <a:spcPts val="0"/>
                        </a:spcAft>
                      </a:pPr>
                      <a:r>
                        <a:rPr lang="zh-CN" sz="1800" b="1" kern="100" dirty="0">
                          <a:solidFill>
                            <a:schemeClr val="accent6"/>
                          </a:solidFill>
                          <a:latin typeface="+mn-ea"/>
                          <a:ea typeface="+mn-ea"/>
                          <a:cs typeface="Times New Roman" panose="02020603050405020304"/>
                        </a:rPr>
                        <a:t>试题考察点</a:t>
                      </a:r>
                      <a:endParaRPr lang="zh-CN" sz="1800" b="1" kern="100" dirty="0">
                        <a:solidFill>
                          <a:schemeClr val="accent6"/>
                        </a:solidFill>
                        <a:latin typeface="+mn-ea"/>
                        <a:ea typeface="+mn-ea"/>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66700" algn="ctr">
                        <a:lnSpc>
                          <a:spcPct val="120000"/>
                        </a:lnSpc>
                        <a:spcAft>
                          <a:spcPts val="0"/>
                        </a:spcAft>
                      </a:pPr>
                      <a:r>
                        <a:rPr lang="zh-CN" sz="1800" b="1" kern="100" dirty="0">
                          <a:solidFill>
                            <a:schemeClr val="accent6"/>
                          </a:solidFill>
                          <a:latin typeface="+mn-ea"/>
                          <a:ea typeface="+mn-ea"/>
                          <a:cs typeface="Times New Roman" panose="02020603050405020304"/>
                        </a:rPr>
                        <a:t>命题思路</a:t>
                      </a:r>
                      <a:endParaRPr lang="zh-CN" sz="1800" b="1" kern="100" dirty="0">
                        <a:solidFill>
                          <a:schemeClr val="accent6"/>
                        </a:solidFill>
                        <a:latin typeface="+mn-ea"/>
                        <a:ea typeface="+mn-ea"/>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8052">
                <a:tc>
                  <a:txBody>
                    <a:bodyPr/>
                    <a:lstStyle/>
                    <a:p>
                      <a:pPr algn="ctr">
                        <a:lnSpc>
                          <a:spcPct val="120000"/>
                        </a:lnSpc>
                        <a:spcAft>
                          <a:spcPts val="0"/>
                        </a:spcAft>
                      </a:pPr>
                      <a:r>
                        <a:rPr lang="zh-CN" sz="1800" b="1" kern="0">
                          <a:solidFill>
                            <a:schemeClr val="accent6"/>
                          </a:solidFill>
                          <a:latin typeface="+mn-ea"/>
                          <a:ea typeface="+mn-ea"/>
                          <a:cs typeface="宋体" panose="02010600030101010101" pitchFamily="2" charset="-122"/>
                        </a:rPr>
                        <a:t>工业革命加速了社会贫富分化</a:t>
                      </a:r>
                      <a:endParaRPr lang="zh-CN" sz="1800" b="1" kern="100">
                        <a:solidFill>
                          <a:schemeClr val="accent6"/>
                        </a:solidFill>
                        <a:latin typeface="+mn-ea"/>
                        <a:ea typeface="+mn-ea"/>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0000"/>
                        </a:lnSpc>
                        <a:spcAft>
                          <a:spcPts val="0"/>
                        </a:spcAft>
                      </a:pPr>
                      <a:r>
                        <a:rPr lang="zh-CN" sz="1800" b="1" kern="0" dirty="0">
                          <a:solidFill>
                            <a:schemeClr val="accent6"/>
                          </a:solidFill>
                          <a:latin typeface="+mn-ea"/>
                          <a:ea typeface="+mn-ea"/>
                          <a:cs typeface="宋体" panose="02010600030101010101" pitchFamily="2" charset="-122"/>
                        </a:rPr>
                        <a:t>工业革命加速了社会贫富分化</a:t>
                      </a:r>
                      <a:endParaRPr lang="zh-CN" sz="1800" b="1" kern="100" dirty="0">
                        <a:solidFill>
                          <a:schemeClr val="accent6"/>
                        </a:solidFill>
                        <a:latin typeface="+mn-ea"/>
                        <a:ea typeface="+mn-ea"/>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0000"/>
                        </a:lnSpc>
                        <a:spcAft>
                          <a:spcPts val="0"/>
                        </a:spcAft>
                      </a:pPr>
                      <a:r>
                        <a:rPr lang="en-US" altLang="zh-CN" sz="1800" b="1" kern="0" dirty="0" smtClean="0">
                          <a:solidFill>
                            <a:schemeClr val="accent6"/>
                          </a:solidFill>
                          <a:latin typeface="+mn-ea"/>
                          <a:ea typeface="+mn-ea"/>
                          <a:cs typeface="宋体" panose="02010600030101010101" pitchFamily="2" charset="-122"/>
                        </a:rPr>
                        <a:t>  </a:t>
                      </a:r>
                      <a:r>
                        <a:rPr lang="zh-CN" sz="1800" b="1" kern="0" dirty="0" smtClean="0">
                          <a:solidFill>
                            <a:schemeClr val="accent6"/>
                          </a:solidFill>
                          <a:latin typeface="+mn-ea"/>
                          <a:ea typeface="+mn-ea"/>
                          <a:cs typeface="宋体" panose="02010600030101010101" pitchFamily="2" charset="-122"/>
                        </a:rPr>
                        <a:t>史料</a:t>
                      </a:r>
                      <a:r>
                        <a:rPr lang="zh-CN" sz="1800" b="1" kern="0" dirty="0">
                          <a:solidFill>
                            <a:schemeClr val="accent6"/>
                          </a:solidFill>
                          <a:latin typeface="+mn-ea"/>
                          <a:ea typeface="+mn-ea"/>
                          <a:cs typeface="宋体" panose="02010600030101010101" pitchFamily="2" charset="-122"/>
                        </a:rPr>
                        <a:t>分析</a:t>
                      </a:r>
                      <a:endParaRPr lang="zh-CN" sz="1800" b="1" kern="100" dirty="0">
                        <a:solidFill>
                          <a:schemeClr val="accent6"/>
                        </a:solidFill>
                        <a:latin typeface="+mn-ea"/>
                        <a:ea typeface="+mn-ea"/>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9874" name="Rectangle 3"/>
          <p:cNvSpPr>
            <a:spLocks noGrp="1" noChangeArrowheads="1"/>
          </p:cNvSpPr>
          <p:nvPr>
            <p:ph idx="1" hasCustomPrompt="1"/>
          </p:nvPr>
        </p:nvSpPr>
        <p:spPr>
          <a:xfrm>
            <a:off x="-180975" y="1457325"/>
            <a:ext cx="9324975" cy="5400675"/>
          </a:xfrm>
        </p:spPr>
        <p:txBody>
          <a:bodyPr vert="horz" wrap="square" lIns="91440" tIns="45720" rIns="91440" bIns="45720" numCol="1" anchor="t" anchorCtr="0" compatLnSpc="1"/>
          <a:lstStyle/>
          <a:p>
            <a:pPr marL="342900" marR="0" lvl="0" indent="-342900" algn="l" defTabSz="914400" rtl="0" eaLnBrk="1" fontAlgn="base" latinLnBrk="0" hangingPunct="1">
              <a:lnSpc>
                <a:spcPct val="100000"/>
              </a:lnSpc>
              <a:spcBef>
                <a:spcPct val="20000"/>
              </a:spcBef>
              <a:spcAft>
                <a:spcPct val="0"/>
              </a:spcAft>
              <a:buClrTx/>
              <a:buSzTx/>
              <a:buFont typeface="Wingdings" panose="05000000000000000000" pitchFamily="2" charset="2"/>
              <a:buNone/>
              <a:defRPr/>
            </a:pPr>
            <a:r>
              <a:rPr kumimoji="0" lang="en-US" altLang="zh-CN" sz="2400" b="0" i="0" u="none" strike="noStrike" kern="1200" cap="none" spc="0" normalizeH="0" baseline="0" noProof="0" dirty="0" smtClean="0">
                <a:ln>
                  <a:noFill/>
                </a:ln>
                <a:solidFill>
                  <a:schemeClr val="tx1"/>
                </a:solidFill>
                <a:effectLst/>
                <a:uLnTx/>
                <a:uFillTx/>
                <a:latin typeface="+mn-lt"/>
                <a:ea typeface="+mn-ea"/>
                <a:cs typeface="+mn-cs"/>
              </a:rPr>
              <a:t>           </a:t>
            </a:r>
            <a:endParaRPr kumimoji="0" lang="en-US" altLang="zh-CN" sz="24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tx1"/>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问题提出：</a:t>
            </a:r>
            <a:endParaRPr kumimoji="0" lang="zh-CN" altLang="zh-CN" sz="2400" b="0"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0" i="0" u="none" strike="noStrike" kern="1200" cap="none" spc="0" normalizeH="0" baseline="0" noProof="0" dirty="0" smtClean="0">
                <a:ln>
                  <a:noFill/>
                </a:ln>
                <a:solidFill>
                  <a:schemeClr val="accent6"/>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工业革命的影响</a:t>
            </a:r>
            <a:endPar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0" i="0" u="none" strike="noStrike" kern="1200" cap="none" spc="0" normalizeH="0" baseline="0" noProof="0" dirty="0" smtClean="0">
                <a:ln>
                  <a:noFill/>
                </a:ln>
                <a:solidFill>
                  <a:schemeClr val="accent6"/>
                </a:solidFill>
                <a:effectLst/>
                <a:uLnTx/>
                <a:uFillTx/>
                <a:latin typeface="+mn-lt"/>
                <a:ea typeface="+mn-ea"/>
                <a:cs typeface="+mn-cs"/>
              </a:rPr>
              <a:t> </a:t>
            </a:r>
            <a:endParaRPr kumimoji="0" lang="zh-CN" altLang="zh-CN" sz="2400" b="0"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专题整理</a:t>
            </a:r>
            <a:r>
              <a:rPr kumimoji="0" lang="zh-CN" altLang="en-US" sz="2400" b="1" i="0" u="none" strike="noStrike" kern="1200" cap="none" spc="0" normalizeH="0" baseline="0" noProof="0" dirty="0" smtClean="0">
                <a:ln>
                  <a:noFill/>
                </a:ln>
                <a:solidFill>
                  <a:schemeClr val="accent6"/>
                </a:solidFill>
                <a:effectLst/>
                <a:uLnTx/>
                <a:uFillTx/>
                <a:latin typeface="+mn-lt"/>
                <a:ea typeface="+mn-ea"/>
                <a:cs typeface="+mn-cs"/>
              </a:rPr>
              <a:t>：</a:t>
            </a:r>
            <a:endParaRPr kumimoji="0" lang="zh-CN" altLang="zh-CN" sz="2400" b="0"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工业革命与社会流动</a:t>
            </a:r>
            <a:endParaRPr kumimoji="0" lang="zh-CN" altLang="zh-CN" sz="2400" b="0"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0" i="0" u="none" strike="noStrike" kern="1200" cap="none" spc="0" normalizeH="0" baseline="0" noProof="0" dirty="0" smtClean="0">
                <a:ln>
                  <a:noFill/>
                </a:ln>
                <a:solidFill>
                  <a:schemeClr val="accent6"/>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工业革命使英国社会阶层结构的开放性和流动性提高</a:t>
            </a:r>
            <a:endPar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工厂主企业家集团和工厂工人成为社会结构中的重要力量</a:t>
            </a:r>
            <a:endPar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Tx/>
              <a:buChar char="•"/>
              <a:defRPr/>
            </a:pPr>
            <a:endParaRPr kumimoji="0" lang="zh-CN" altLang="zh-CN" sz="2400" b="0"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endParaRPr kumimoji="0" lang="en-US" altLang="zh-CN" sz="2400" b="1"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800" b="1" i="0" u="none" strike="noStrike" kern="1200" cap="none" spc="0" normalizeH="0" baseline="0" noProof="0" dirty="0" smtClean="0">
                <a:ln>
                  <a:noFill/>
                </a:ln>
                <a:solidFill>
                  <a:schemeClr val="tx1"/>
                </a:solidFill>
                <a:effectLst/>
                <a:uLnTx/>
                <a:uFillTx/>
                <a:latin typeface="+mn-lt"/>
                <a:ea typeface="+mn-ea"/>
                <a:cs typeface="+mn-cs"/>
              </a:rPr>
              <a:t>    </a:t>
            </a:r>
            <a:endParaRPr kumimoji="0" lang="zh-CN" altLang="zh-CN" sz="2400" b="1"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0898" name="内容占位符 2"/>
          <p:cNvSpPr>
            <a:spLocks noGrp="1"/>
          </p:cNvSpPr>
          <p:nvPr>
            <p:ph idx="1" hasCustomPrompt="1"/>
          </p:nvPr>
        </p:nvSpPr>
        <p:spPr>
          <a:xfrm>
            <a:off x="250825" y="1125538"/>
            <a:ext cx="8785225" cy="4525963"/>
          </a:xfrm>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工业革命与劳资关系</a:t>
            </a:r>
            <a:endPar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工业革命前英国奉行重商主义政策，不保护工人权益</a:t>
            </a:r>
            <a:r>
              <a:rPr kumimoji="0" lang="zh-CN" altLang="en-US"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a:t>
            </a:r>
            <a:endPar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工业革命时期，工资问题日益成为劳资冲突的焦点。政府采</a:t>
            </a:r>
            <a:endPar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取了自由放任政策，基本上不加干预，使得劳工利益缺乏保护</a:t>
            </a:r>
            <a:r>
              <a:rPr kumimoji="0" lang="zh-CN" altLang="en-US"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a:t>
            </a:r>
            <a:endPar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    1799</a:t>
            </a: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年至</a:t>
            </a:r>
            <a:r>
              <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1800</a:t>
            </a: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年间，英国政府出台了《反结社法》，以强力</a:t>
            </a:r>
            <a:endPar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干预手段来应对日益发展的劳资冲突</a:t>
            </a:r>
            <a:r>
              <a:rPr kumimoji="0" lang="zh-CN" altLang="en-US"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a:t>
            </a:r>
            <a:endPar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    1825</a:t>
            </a: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年至</a:t>
            </a:r>
            <a:r>
              <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1850</a:t>
            </a: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年期间，工会运动及合作社运动的发展，使得</a:t>
            </a:r>
            <a:endPar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劳资间的暴力对抗减少，有组织的合法斗争发展迅猛</a:t>
            </a:r>
            <a:r>
              <a:rPr kumimoji="0" lang="zh-CN" altLang="en-US"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a:t>
            </a:r>
            <a:endPar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    19</a:t>
            </a: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世纪中叶后的大约</a:t>
            </a:r>
            <a:r>
              <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30</a:t>
            </a: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年间，政府通过《工会法》及《雇主</a:t>
            </a:r>
            <a:endPar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与工人法》等法令调解劳资关系</a:t>
            </a:r>
            <a:r>
              <a:rPr kumimoji="0" lang="zh-CN" altLang="en-US"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a:t>
            </a:r>
            <a:endPar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    19</a:t>
            </a: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世纪</a:t>
            </a:r>
            <a:r>
              <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80</a:t>
            </a: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年代开始，英国政府注重参与劳资纠纷的调解</a:t>
            </a:r>
            <a:r>
              <a:rPr kumimoji="0" lang="zh-CN" altLang="en-US"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a:t>
            </a:r>
            <a:endPar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自</a:t>
            </a:r>
            <a:r>
              <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20</a:t>
            </a: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世纪以来，英国政府关于劳工工资主要采取集体谈判制</a:t>
            </a:r>
            <a:endPar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度和协议自治原则，支持劳资双方通过集体谈判的方式协商解决</a:t>
            </a:r>
            <a:endPar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工资等劳动条件问题，而以国家立法为补充</a:t>
            </a:r>
            <a:r>
              <a:rPr kumimoji="0" lang="zh-CN" altLang="en-US"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a:t>
            </a:r>
            <a:endPar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endParaRPr kumimoji="0" lang="zh-CN" altLang="en-US" sz="2400" b="1" i="0" u="none" strike="noStrike" kern="1200" cap="none" spc="0" normalizeH="0" baseline="0" noProof="0" dirty="0" smtClean="0">
              <a:ln>
                <a:noFill/>
              </a:ln>
              <a:solidFill>
                <a:schemeClr val="tx1"/>
              </a:solidFill>
              <a:effectLst/>
              <a:uLnTx/>
              <a:uFillTx/>
              <a:latin typeface="宋体" panose="02010600030101010101" pitchFamily="2" charset="-122"/>
              <a:ea typeface="+mn-ea"/>
              <a:cs typeface="+mn-c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9154" name="内容占位符 2"/>
          <p:cNvSpPr>
            <a:spLocks noGrp="1"/>
          </p:cNvSpPr>
          <p:nvPr>
            <p:ph idx="1" hasCustomPrompt="1"/>
          </p:nvPr>
        </p:nvSpPr>
        <p:spPr>
          <a:xfrm>
            <a:off x="395288" y="2492375"/>
            <a:ext cx="8640763" cy="4171950"/>
          </a:xfrm>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20000"/>
              </a:spcBef>
              <a:spcAft>
                <a:spcPct val="0"/>
              </a:spcAft>
              <a:buClrTx/>
              <a:buSzTx/>
              <a:buFont typeface="Wingdings" panose="05000000000000000000" pitchFamily="2" charset="2"/>
              <a:buNone/>
              <a:defRPr/>
            </a:pPr>
            <a:r>
              <a:rPr kumimoji="0" lang="en-US" altLang="zh-CN" sz="3200" b="1" i="0" u="none" strike="noStrike" kern="1200" cap="none" spc="0" normalizeH="0" baseline="0" noProof="0" dirty="0" smtClean="0">
                <a:ln>
                  <a:noFill/>
                </a:ln>
                <a:solidFill>
                  <a:schemeClr val="tx1"/>
                </a:solidFill>
                <a:effectLst/>
                <a:uLnTx/>
                <a:uFillTx/>
                <a:latin typeface="宋体" panose="02010600030101010101" pitchFamily="2" charset="-122"/>
                <a:ea typeface="+mn-ea"/>
                <a:cs typeface="+mn-cs"/>
              </a:rPr>
              <a:t>    </a:t>
            </a:r>
            <a:r>
              <a:rPr kumimoji="0" lang="zh-CN" altLang="en-US" sz="2800" b="1" i="0" u="none" strike="noStrike" kern="1200" cap="none" spc="0" normalizeH="0" baseline="0" noProof="0" dirty="0" smtClean="0">
                <a:ln>
                  <a:noFill/>
                </a:ln>
                <a:solidFill>
                  <a:schemeClr val="accent6"/>
                </a:solidFill>
                <a:effectLst/>
                <a:uLnTx/>
                <a:uFillTx/>
                <a:latin typeface="+mn-ea"/>
                <a:ea typeface="+mn-ea"/>
                <a:cs typeface="+mn-cs"/>
              </a:rPr>
              <a:t>中国现代史：中国经济建设的主要成就，集中在中华人民共和国成立初期和</a:t>
            </a:r>
            <a:r>
              <a:rPr kumimoji="0" lang="en-US" altLang="zh-CN" sz="2800" b="1" i="0" u="none" strike="noStrike" kern="1200" cap="none" spc="0" normalizeH="0" baseline="0" noProof="0" dirty="0" smtClean="0">
                <a:ln>
                  <a:noFill/>
                </a:ln>
                <a:solidFill>
                  <a:schemeClr val="accent6"/>
                </a:solidFill>
                <a:effectLst/>
                <a:uLnTx/>
                <a:uFillTx/>
                <a:latin typeface="+mn-ea"/>
                <a:ea typeface="+mn-ea"/>
                <a:cs typeface="+mn-cs"/>
              </a:rPr>
              <a:t>20</a:t>
            </a:r>
            <a:r>
              <a:rPr kumimoji="0" lang="zh-CN" altLang="en-US" sz="2800" b="1" i="0" u="none" strike="noStrike" kern="1200" cap="none" spc="0" normalizeH="0" baseline="0" noProof="0" dirty="0" smtClean="0">
                <a:ln>
                  <a:noFill/>
                </a:ln>
                <a:solidFill>
                  <a:schemeClr val="accent6"/>
                </a:solidFill>
                <a:effectLst/>
                <a:uLnTx/>
                <a:uFillTx/>
                <a:latin typeface="+mn-ea"/>
                <a:ea typeface="+mn-ea"/>
                <a:cs typeface="+mn-cs"/>
              </a:rPr>
              <a:t>世纪八、九十年代的改革开放新时期；国际背景下中国对外政策的变化和调整；中华人民共和国时期的教育、科技成就和社会生活变迁。</a:t>
            </a:r>
            <a:endParaRPr kumimoji="0" lang="zh-CN" altLang="zh-CN" sz="2800" b="1" i="0" u="none" strike="noStrike" kern="1200" cap="none" spc="0" normalizeH="0" baseline="0" noProof="0" dirty="0" smtClean="0">
              <a:ln>
                <a:noFill/>
              </a:ln>
              <a:solidFill>
                <a:schemeClr val="accent6"/>
              </a:solidFill>
              <a:effectLst/>
              <a:uLnTx/>
              <a:uFillTx/>
              <a:latin typeface="+mn-ea"/>
              <a:ea typeface="+mn-ea"/>
              <a:cs typeface="+mn-cs"/>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22" name="内容占位符 2"/>
          <p:cNvSpPr>
            <a:spLocks noGrp="1"/>
          </p:cNvSpPr>
          <p:nvPr>
            <p:ph idx="1" hasCustomPrompt="1"/>
          </p:nvPr>
        </p:nvSpPr>
        <p:spPr>
          <a:xfrm>
            <a:off x="431800" y="1773238"/>
            <a:ext cx="8712200" cy="4525963"/>
          </a:xfrm>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工业革命与城市化</a:t>
            </a:r>
            <a:endParaRPr kumimoji="0" lang="zh-CN" altLang="zh-CN" sz="2400" b="0"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近代工业城市最突出的空间结构特征就是新型工业生产性</a:t>
            </a:r>
            <a:endPar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建筑大量涌现，使得市民的生活和工作场所得以分离，从而促</a:t>
            </a:r>
            <a:endPar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进了城市土地功能的区分</a:t>
            </a:r>
            <a:r>
              <a:rPr kumimoji="0" lang="zh-CN" altLang="en-US" sz="2400" b="1" i="0" u="none" strike="noStrike" kern="1200" cap="none" spc="0" normalizeH="0" baseline="0" noProof="0" dirty="0" smtClean="0">
                <a:ln>
                  <a:noFill/>
                </a:ln>
                <a:solidFill>
                  <a:schemeClr val="accent6"/>
                </a:solidFill>
                <a:effectLst/>
                <a:uLnTx/>
                <a:uFillTx/>
                <a:latin typeface="+mn-lt"/>
                <a:ea typeface="+mn-ea"/>
                <a:cs typeface="+mn-cs"/>
              </a:rPr>
              <a:t>。</a:t>
            </a:r>
            <a:endPar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为满足经济发展和市民生活需要，数目庞大的各类建筑密</a:t>
            </a:r>
            <a:endPar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集交织，并由于缺乏规划而形成极不合理的布局结构</a:t>
            </a:r>
            <a:r>
              <a:rPr kumimoji="0" lang="zh-CN" altLang="en-US" sz="2400" b="1" i="0" u="none" strike="noStrike" kern="1200" cap="none" spc="0" normalizeH="0" baseline="0" noProof="0" dirty="0" smtClean="0">
                <a:ln>
                  <a:noFill/>
                </a:ln>
                <a:solidFill>
                  <a:schemeClr val="accent6"/>
                </a:solidFill>
                <a:effectLst/>
                <a:uLnTx/>
                <a:uFillTx/>
                <a:latin typeface="+mn-lt"/>
                <a:ea typeface="+mn-ea"/>
                <a:cs typeface="+mn-cs"/>
              </a:rPr>
              <a:t>。</a:t>
            </a:r>
            <a:endPar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工业城市中开始出现新的社会阶层居所分离现象，即工业</a:t>
            </a:r>
            <a:endPar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区、商业区、和下层居民集中在拥挤混乱的城市中心区，而中</a:t>
            </a:r>
            <a:endPar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上阶层逐渐迁至远离市区的郊区居住</a:t>
            </a:r>
            <a:r>
              <a:rPr kumimoji="0" lang="zh-CN" altLang="en-US" sz="2400" b="1" i="0" u="none" strike="noStrike" kern="1200" cap="none" spc="0" normalizeH="0" baseline="0" noProof="0" dirty="0" smtClean="0">
                <a:ln>
                  <a:noFill/>
                </a:ln>
                <a:solidFill>
                  <a:schemeClr val="accent6"/>
                </a:solidFill>
                <a:effectLst/>
                <a:uLnTx/>
                <a:uFillTx/>
                <a:latin typeface="+mn-lt"/>
                <a:ea typeface="+mn-ea"/>
                <a:cs typeface="+mn-cs"/>
              </a:rPr>
              <a:t>。</a:t>
            </a:r>
            <a:endPar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endParaRPr kumimoji="0" lang="en-US" altLang="zh-CN" sz="32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2946" name="内容占位符 2"/>
          <p:cNvSpPr>
            <a:spLocks noGrp="1"/>
          </p:cNvSpPr>
          <p:nvPr>
            <p:ph idx="1" hasCustomPrompt="1"/>
          </p:nvPr>
        </p:nvSpPr>
        <p:spPr>
          <a:xfrm>
            <a:off x="179388" y="2492375"/>
            <a:ext cx="8964613" cy="4525963"/>
          </a:xfrm>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思维拓展</a:t>
            </a:r>
            <a:r>
              <a:rPr kumimoji="0" lang="zh-CN" altLang="en-US" sz="2400" b="1" i="0" u="none" strike="noStrike" kern="1200" cap="none" spc="0" normalizeH="0" baseline="0" noProof="0" dirty="0" smtClean="0">
                <a:ln>
                  <a:noFill/>
                </a:ln>
                <a:solidFill>
                  <a:schemeClr val="accent6"/>
                </a:solidFill>
                <a:effectLst/>
                <a:uLnTx/>
                <a:uFillTx/>
                <a:latin typeface="+mn-lt"/>
                <a:ea typeface="+mn-ea"/>
                <a:cs typeface="+mn-cs"/>
              </a:rPr>
              <a:t>：</a:t>
            </a:r>
            <a:endPar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endPar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       </a:t>
            </a: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英国经济政策的调整与英国政府对待工资问题和劳资矛盾的</a:t>
            </a:r>
            <a:endPar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r>
              <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rPr>
              <a:t>态度之间有何关联</a:t>
            </a:r>
            <a:r>
              <a:rPr kumimoji="0" lang="en-US" altLang="zh-CN" sz="2400" b="1" i="0" u="none" strike="noStrike" kern="1200" cap="none" spc="0" normalizeH="0" baseline="0" noProof="0" dirty="0" smtClean="0">
                <a:ln>
                  <a:noFill/>
                </a:ln>
                <a:solidFill>
                  <a:schemeClr val="accent6"/>
                </a:solidFill>
                <a:effectLst/>
                <a:uLnTx/>
                <a:uFillTx/>
                <a:latin typeface="+mn-lt"/>
                <a:ea typeface="+mn-ea"/>
                <a:cs typeface="+mn-cs"/>
              </a:rPr>
              <a:t>?</a:t>
            </a:r>
            <a:endParaRPr kumimoji="0" lang="zh-CN" altLang="zh-CN" sz="2400" b="1" i="0" u="none" strike="noStrike" kern="1200" cap="none" spc="0" normalizeH="0" baseline="0" noProof="0" dirty="0" smtClean="0">
              <a:ln>
                <a:noFill/>
              </a:ln>
              <a:solidFill>
                <a:schemeClr val="accent6"/>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2" panose="05020102010507070707" pitchFamily="18" charset="2"/>
              <a:buNone/>
              <a:defRPr/>
            </a:pPr>
            <a:endParaRPr kumimoji="0" lang="zh-CN" altLang="en-US"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Tx/>
              <a:buChar char="•"/>
              <a:defRPr/>
            </a:pPr>
            <a:endParaRPr kumimoji="0" lang="zh-CN" altLang="en-US" sz="32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hasCustomPrompt="1"/>
          </p:nvPr>
        </p:nvSpPr>
        <p:spPr>
          <a:xfrm>
            <a:off x="468313" y="620713"/>
            <a:ext cx="8424863" cy="5400675"/>
          </a:xfrm>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20000"/>
              </a:spcBef>
              <a:spcAft>
                <a:spcPct val="0"/>
              </a:spcAft>
              <a:buClrTx/>
              <a:buSzTx/>
              <a:buFont typeface="Wingdings" panose="05000000000000000000" pitchFamily="2" charset="2"/>
              <a:buNone/>
              <a:defRPr/>
            </a:pPr>
            <a:endParaRPr kumimoji="0" lang="en-US" altLang="zh-CN" sz="2800" b="1" i="0" u="none" strike="noStrike" kern="1200" cap="none" spc="0" normalizeH="0" baseline="0" noProof="0" dirty="0" smtClean="0">
              <a:ln>
                <a:noFill/>
              </a:ln>
              <a:solidFill>
                <a:schemeClr val="tx1"/>
              </a:solidFill>
              <a:effectLst/>
              <a:uLnTx/>
              <a:uFillTx/>
              <a:latin typeface="宋体" panose="02010600030101010101" pitchFamily="2" charset="-122"/>
              <a:ea typeface="+mn-ea"/>
              <a:cs typeface="+mn-cs"/>
            </a:endParaRPr>
          </a:p>
          <a:p>
            <a:pPr marL="0" marR="0" lvl="0" indent="0" algn="l" defTabSz="914400" rtl="0" eaLnBrk="0" fontAlgn="base" latinLnBrk="0" hangingPunct="0">
              <a:lnSpc>
                <a:spcPct val="100000"/>
              </a:lnSpc>
              <a:spcBef>
                <a:spcPct val="20000"/>
              </a:spcBef>
              <a:spcAft>
                <a:spcPct val="0"/>
              </a:spcAft>
              <a:buClrTx/>
              <a:buSzTx/>
              <a:buFont typeface="Wingdings" panose="05000000000000000000" pitchFamily="2" charset="2"/>
              <a:buNone/>
              <a:defRPr/>
            </a:pPr>
            <a:r>
              <a:rPr kumimoji="0" lang="en-US" altLang="zh-CN" sz="2800" b="1" i="0" u="none" strike="noStrike" kern="1200" cap="none" spc="0" normalizeH="0" baseline="0" noProof="0" dirty="0" smtClean="0">
                <a:ln>
                  <a:noFill/>
                </a:ln>
                <a:solidFill>
                  <a:schemeClr val="accent6"/>
                </a:solidFill>
                <a:effectLst/>
                <a:uLnTx/>
                <a:uFillTx/>
                <a:latin typeface="+mn-ea"/>
                <a:ea typeface="+mn-ea"/>
                <a:cs typeface="+mn-cs"/>
              </a:rPr>
              <a:t>2.</a:t>
            </a:r>
            <a:r>
              <a:rPr kumimoji="0" lang="zh-CN" altLang="en-US" sz="2800" b="1" i="0" u="none" strike="noStrike" kern="1200" cap="none" spc="0" normalizeH="0" baseline="0" noProof="0" dirty="0" smtClean="0">
                <a:ln>
                  <a:noFill/>
                </a:ln>
                <a:solidFill>
                  <a:schemeClr val="accent6"/>
                </a:solidFill>
                <a:effectLst/>
                <a:uLnTx/>
                <a:uFillTx/>
                <a:latin typeface="+mn-ea"/>
                <a:ea typeface="+mn-ea"/>
                <a:cs typeface="+mn-cs"/>
              </a:rPr>
              <a:t>理解命题“选择题主观化、材料题自主化”</a:t>
            </a:r>
            <a:endParaRPr kumimoji="0" lang="en-US" altLang="zh-CN" sz="2800" b="1" i="0" u="none" strike="noStrike" kern="1200" cap="none" spc="0" normalizeH="0" baseline="0" noProof="0" dirty="0" smtClean="0">
              <a:ln>
                <a:noFill/>
              </a:ln>
              <a:solidFill>
                <a:schemeClr val="accent6"/>
              </a:solidFill>
              <a:effectLst/>
              <a:uLnTx/>
              <a:uFillTx/>
              <a:latin typeface="+mn-ea"/>
              <a:ea typeface="+mn-ea"/>
              <a:cs typeface="+mn-cs"/>
            </a:endParaRPr>
          </a:p>
          <a:p>
            <a:pPr marL="0" marR="0" lvl="0" indent="0" algn="l" defTabSz="914400" rtl="0" eaLnBrk="0" fontAlgn="base" latinLnBrk="0" hangingPunct="0">
              <a:lnSpc>
                <a:spcPct val="100000"/>
              </a:lnSpc>
              <a:spcBef>
                <a:spcPct val="20000"/>
              </a:spcBef>
              <a:spcAft>
                <a:spcPct val="0"/>
              </a:spcAft>
              <a:buClrTx/>
              <a:buSzTx/>
              <a:buFont typeface="Wingdings" panose="05000000000000000000" pitchFamily="2" charset="2"/>
              <a:buNone/>
              <a:defRPr/>
            </a:pPr>
            <a:endParaRPr kumimoji="0" lang="en-US" altLang="zh-CN" sz="2800" b="1" i="0" u="none" strike="noStrike" kern="1200" cap="none" spc="0" normalizeH="0" baseline="0" noProof="0" dirty="0" smtClean="0">
              <a:ln>
                <a:noFill/>
              </a:ln>
              <a:solidFill>
                <a:schemeClr val="tx1"/>
              </a:solidFill>
              <a:effectLst/>
              <a:uLnTx/>
              <a:uFillTx/>
              <a:latin typeface="宋体" panose="02010600030101010101" pitchFamily="2" charset="-122"/>
              <a:ea typeface="+mn-ea"/>
              <a:cs typeface="+mn-cs"/>
            </a:endParaRPr>
          </a:p>
          <a:p>
            <a:pPr marL="0" marR="0" lvl="0" indent="0" algn="l" defTabSz="914400" rtl="0" eaLnBrk="0" fontAlgn="base" latinLnBrk="0" hangingPunct="0">
              <a:lnSpc>
                <a:spcPct val="100000"/>
              </a:lnSpc>
              <a:spcBef>
                <a:spcPct val="20000"/>
              </a:spcBef>
              <a:spcAft>
                <a:spcPct val="0"/>
              </a:spcAft>
              <a:buClrTx/>
              <a:buSzTx/>
              <a:buFont typeface="Wingdings" panose="05000000000000000000" pitchFamily="2" charset="2"/>
              <a:buNone/>
              <a:defRPr/>
            </a:pPr>
            <a:r>
              <a:rPr kumimoji="0" lang="en-US" altLang="zh-CN" sz="2800" b="1" i="0" u="none" strike="noStrike" kern="1200" cap="none" spc="0" normalizeH="0" baseline="0" noProof="0" dirty="0">
                <a:ln>
                  <a:noFill/>
                </a:ln>
                <a:solidFill>
                  <a:schemeClr val="tx1"/>
                </a:solidFill>
                <a:effectLst/>
                <a:uLnTx/>
                <a:uFillTx/>
                <a:latin typeface="宋体" panose="02010600030101010101" pitchFamily="2" charset="-122"/>
                <a:ea typeface="+mn-ea"/>
                <a:cs typeface="+mn-cs"/>
              </a:rPr>
              <a:t> </a:t>
            </a:r>
            <a:r>
              <a:rPr kumimoji="0" lang="en-US" altLang="zh-CN" sz="2800" b="1" i="0" u="none" strike="noStrike" kern="1200" cap="none" spc="0" normalizeH="0" baseline="0" noProof="0" dirty="0" smtClean="0">
                <a:ln>
                  <a:noFill/>
                </a:ln>
                <a:solidFill>
                  <a:schemeClr val="tx1"/>
                </a:solidFill>
                <a:effectLst/>
                <a:uLnTx/>
                <a:uFillTx/>
                <a:latin typeface="宋体" panose="02010600030101010101" pitchFamily="2" charset="-122"/>
                <a:ea typeface="+mn-ea"/>
                <a:cs typeface="+mn-cs"/>
              </a:rPr>
              <a:t>   </a:t>
            </a:r>
            <a:r>
              <a:rPr kumimoji="0" lang="zh-CN" altLang="en-US"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例一  </a:t>
            </a: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周</a:t>
            </a:r>
            <a:r>
              <a:rPr kumimoji="0" lang="zh-CN" altLang="zh-CN" sz="2400" b="1" i="0" u="none" strike="noStrike" kern="1200" cap="none" spc="0" normalizeH="0" baseline="0" noProof="0" dirty="0">
                <a:ln>
                  <a:noFill/>
                </a:ln>
                <a:solidFill>
                  <a:schemeClr val="accent6"/>
                </a:solidFill>
                <a:effectLst/>
                <a:uLnTx/>
                <a:uFillTx/>
                <a:latin typeface="宋体" panose="02010600030101010101" pitchFamily="2" charset="-122"/>
                <a:ea typeface="+mn-ea"/>
                <a:cs typeface="+mn-cs"/>
              </a:rPr>
              <a:t>灭商之后，推行分封制，如封武王弟康叔于卫，都朝歌（今河南淇县）；封周公长子伯禽于鲁，都奄（今山东曲阜）；封召公奭于燕，都蓟（今北京）。分封</a:t>
            </a:r>
            <a:endParaRPr kumimoji="0" lang="zh-CN" altLang="zh-CN" sz="2400" b="1" i="0" u="none" strike="noStrike" kern="1200" cap="none" spc="0" normalizeH="0" baseline="0" noProof="0" dirty="0">
              <a:ln>
                <a:noFill/>
              </a:ln>
              <a:solidFill>
                <a:schemeClr val="accent6"/>
              </a:solidFill>
              <a:effectLst/>
              <a:uLnTx/>
              <a:uFillTx/>
              <a:latin typeface="宋体" panose="02010600030101010101" pitchFamily="2" charset="-122"/>
              <a:ea typeface="+mn-ea"/>
              <a:cs typeface="+mn-cs"/>
            </a:endParaRPr>
          </a:p>
          <a:p>
            <a:pPr marL="0" marR="0" lvl="0" indent="0" algn="l" defTabSz="914400" rtl="0" eaLnBrk="0" fontAlgn="base" latinLnBrk="0" hangingPunct="0">
              <a:lnSpc>
                <a:spcPct val="100000"/>
              </a:lnSpc>
              <a:spcBef>
                <a:spcPct val="20000"/>
              </a:spcBef>
              <a:spcAft>
                <a:spcPct val="0"/>
              </a:spcAft>
              <a:buClrTx/>
              <a:buSzTx/>
              <a:buFont typeface="Wingdings" panose="05000000000000000000" pitchFamily="2" charset="2"/>
              <a:buNone/>
              <a:defRPr/>
            </a:pPr>
            <a:r>
              <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     A</a:t>
            </a:r>
            <a:r>
              <a:rPr kumimoji="0" lang="zh-CN" altLang="zh-CN" sz="2400" b="1" i="0" u="none" strike="noStrike" kern="1200" cap="none" spc="0" normalizeH="0" baseline="0" noProof="0" dirty="0">
                <a:ln>
                  <a:noFill/>
                </a:ln>
                <a:solidFill>
                  <a:schemeClr val="accent6"/>
                </a:solidFill>
                <a:effectLst/>
                <a:uLnTx/>
                <a:uFillTx/>
                <a:latin typeface="宋体" panose="02010600030101010101" pitchFamily="2" charset="-122"/>
                <a:ea typeface="+mn-ea"/>
                <a:cs typeface="+mn-cs"/>
              </a:rPr>
              <a:t>．推动了文化的交流与文化认同</a:t>
            </a:r>
            <a:r>
              <a:rPr kumimoji="0" lang="en-US" altLang="zh-CN" sz="2400" b="1" i="0" u="none" strike="noStrike" kern="1200" cap="none" spc="0" normalizeH="0" baseline="0" noProof="0" dirty="0">
                <a:ln>
                  <a:noFill/>
                </a:ln>
                <a:solidFill>
                  <a:schemeClr val="accent6"/>
                </a:solidFill>
                <a:effectLst/>
                <a:uLnTx/>
                <a:uFillTx/>
                <a:latin typeface="宋体" panose="02010600030101010101" pitchFamily="2" charset="-122"/>
                <a:ea typeface="+mn-ea"/>
                <a:cs typeface="+mn-cs"/>
              </a:rPr>
              <a:t>	</a:t>
            </a:r>
            <a:endPar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endParaRPr>
          </a:p>
          <a:p>
            <a:pPr marL="0" marR="0" lvl="0" indent="0" algn="l" defTabSz="914400" rtl="0" eaLnBrk="0" fontAlgn="base" latinLnBrk="0" hangingPunct="0">
              <a:lnSpc>
                <a:spcPct val="100000"/>
              </a:lnSpc>
              <a:spcBef>
                <a:spcPct val="20000"/>
              </a:spcBef>
              <a:spcAft>
                <a:spcPct val="0"/>
              </a:spcAft>
              <a:buClrTx/>
              <a:buSzTx/>
              <a:buFont typeface="Wingdings" panose="05000000000000000000" pitchFamily="2" charset="2"/>
              <a:buNone/>
              <a:defRPr/>
            </a:pPr>
            <a:r>
              <a:rPr kumimoji="0" lang="en-US" altLang="zh-CN" sz="2400" b="1" i="0" u="none" strike="noStrike" kern="1200" cap="none" spc="0" normalizeH="0" baseline="0" noProof="0" dirty="0">
                <a:ln>
                  <a:noFill/>
                </a:ln>
                <a:solidFill>
                  <a:schemeClr val="accent6"/>
                </a:solidFill>
                <a:effectLst/>
                <a:uLnTx/>
                <a:uFillTx/>
                <a:latin typeface="宋体" panose="02010600030101010101" pitchFamily="2" charset="-122"/>
                <a:ea typeface="+mn-ea"/>
                <a:cs typeface="+mn-cs"/>
              </a:rPr>
              <a:t> </a:t>
            </a:r>
            <a:r>
              <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    B</a:t>
            </a:r>
            <a:r>
              <a:rPr kumimoji="0" lang="zh-CN" altLang="zh-CN" sz="2400" b="1" i="0" u="none" strike="noStrike" kern="1200" cap="none" spc="0" normalizeH="0" baseline="0" noProof="0" dirty="0">
                <a:ln>
                  <a:noFill/>
                </a:ln>
                <a:solidFill>
                  <a:schemeClr val="accent6"/>
                </a:solidFill>
                <a:effectLst/>
                <a:uLnTx/>
                <a:uFillTx/>
                <a:latin typeface="宋体" panose="02010600030101010101" pitchFamily="2" charset="-122"/>
                <a:ea typeface="+mn-ea"/>
                <a:cs typeface="+mn-cs"/>
              </a:rPr>
              <a:t>．强化了君主专制权力</a:t>
            </a:r>
            <a:endParaRPr kumimoji="0" lang="zh-CN" altLang="zh-CN" sz="2400" b="1" i="0" u="none" strike="noStrike" kern="1200" cap="none" spc="0" normalizeH="0" baseline="0" noProof="0" dirty="0">
              <a:ln>
                <a:noFill/>
              </a:ln>
              <a:solidFill>
                <a:schemeClr val="accent6"/>
              </a:solidFill>
              <a:effectLst/>
              <a:uLnTx/>
              <a:uFillTx/>
              <a:latin typeface="宋体" panose="02010600030101010101" pitchFamily="2" charset="-122"/>
              <a:ea typeface="+mn-ea"/>
              <a:cs typeface="+mn-cs"/>
            </a:endParaRPr>
          </a:p>
          <a:p>
            <a:pPr marL="0" marR="0" lvl="0" indent="0" algn="l" defTabSz="914400" rtl="0" eaLnBrk="0" fontAlgn="base" latinLnBrk="0" hangingPunct="0">
              <a:lnSpc>
                <a:spcPct val="100000"/>
              </a:lnSpc>
              <a:spcBef>
                <a:spcPct val="20000"/>
              </a:spcBef>
              <a:spcAft>
                <a:spcPct val="0"/>
              </a:spcAft>
              <a:buClrTx/>
              <a:buSzTx/>
              <a:buFont typeface="Wingdings" panose="05000000000000000000" pitchFamily="2" charset="2"/>
              <a:buNone/>
              <a:defRPr/>
            </a:pPr>
            <a:r>
              <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     C</a:t>
            </a:r>
            <a:r>
              <a:rPr kumimoji="0" lang="zh-CN" altLang="zh-CN" sz="2400" b="1" i="0" u="none" strike="noStrike" kern="1200" cap="none" spc="0" normalizeH="0" baseline="0" noProof="0" dirty="0">
                <a:ln>
                  <a:noFill/>
                </a:ln>
                <a:solidFill>
                  <a:schemeClr val="accent6"/>
                </a:solidFill>
                <a:effectLst/>
                <a:uLnTx/>
                <a:uFillTx/>
                <a:latin typeface="宋体" panose="02010600030101010101" pitchFamily="2" charset="-122"/>
                <a:ea typeface="+mn-ea"/>
                <a:cs typeface="+mn-cs"/>
              </a:rPr>
              <a:t>．实现了王室对地方的直接控制</a:t>
            </a:r>
            <a:r>
              <a:rPr kumimoji="0" lang="en-US" altLang="zh-CN" sz="2400" b="1" i="0" u="none" strike="noStrike" kern="1200" cap="none" spc="0" normalizeH="0" baseline="0" noProof="0" dirty="0">
                <a:ln>
                  <a:noFill/>
                </a:ln>
                <a:solidFill>
                  <a:schemeClr val="accent6"/>
                </a:solidFill>
                <a:effectLst/>
                <a:uLnTx/>
                <a:uFillTx/>
                <a:latin typeface="宋体" panose="02010600030101010101" pitchFamily="2" charset="-122"/>
                <a:ea typeface="+mn-ea"/>
                <a:cs typeface="+mn-cs"/>
              </a:rPr>
              <a:t>	</a:t>
            </a:r>
            <a:endPar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endParaRPr>
          </a:p>
          <a:p>
            <a:pPr marL="0" marR="0" lvl="0" indent="0" algn="l" defTabSz="914400" rtl="0" eaLnBrk="0" fontAlgn="base" latinLnBrk="0" hangingPunct="0">
              <a:lnSpc>
                <a:spcPct val="100000"/>
              </a:lnSpc>
              <a:spcBef>
                <a:spcPct val="20000"/>
              </a:spcBef>
              <a:spcAft>
                <a:spcPct val="0"/>
              </a:spcAft>
              <a:buClrTx/>
              <a:buSzTx/>
              <a:buFont typeface="Wingdings" panose="05000000000000000000" pitchFamily="2" charset="2"/>
              <a:buNone/>
              <a:defRPr/>
            </a:pPr>
            <a:r>
              <a:rPr kumimoji="0" lang="en-US" altLang="zh-CN" sz="2400" b="1" i="0" u="none" strike="noStrike" kern="1200" cap="none" spc="0" normalizeH="0" baseline="0" noProof="0" dirty="0">
                <a:ln>
                  <a:noFill/>
                </a:ln>
                <a:solidFill>
                  <a:schemeClr val="accent6"/>
                </a:solidFill>
                <a:effectLst/>
                <a:uLnTx/>
                <a:uFillTx/>
                <a:latin typeface="宋体" panose="02010600030101010101" pitchFamily="2" charset="-122"/>
                <a:ea typeface="+mn-ea"/>
                <a:cs typeface="+mn-cs"/>
              </a:rPr>
              <a:t> </a:t>
            </a:r>
            <a:r>
              <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    D</a:t>
            </a:r>
            <a:r>
              <a:rPr kumimoji="0" lang="zh-CN" altLang="zh-CN" sz="2400" b="1" i="0" u="none" strike="noStrike" kern="1200" cap="none" spc="0" normalizeH="0" baseline="0" noProof="0" dirty="0">
                <a:ln>
                  <a:noFill/>
                </a:ln>
                <a:solidFill>
                  <a:schemeClr val="accent6"/>
                </a:solidFill>
                <a:effectLst/>
                <a:uLnTx/>
                <a:uFillTx/>
                <a:latin typeface="宋体" panose="02010600030101010101" pitchFamily="2" charset="-122"/>
                <a:ea typeface="+mn-ea"/>
                <a:cs typeface="+mn-cs"/>
              </a:rPr>
              <a:t>．确立了贵族世袭</a:t>
            </a:r>
            <a:r>
              <a:rPr kumimoji="0" lang="zh-CN"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特权</a:t>
            </a:r>
            <a:endPar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endParaRPr>
          </a:p>
          <a:p>
            <a:pPr marL="0" marR="0" lvl="0" indent="0" algn="l" defTabSz="914400" rtl="0" eaLnBrk="0" fontAlgn="base" latinLnBrk="0" hangingPunct="0">
              <a:lnSpc>
                <a:spcPct val="100000"/>
              </a:lnSpc>
              <a:spcBef>
                <a:spcPct val="20000"/>
              </a:spcBef>
              <a:spcAft>
                <a:spcPct val="0"/>
              </a:spcAft>
              <a:buClrTx/>
              <a:buSzTx/>
              <a:buFont typeface="Wingdings" panose="05000000000000000000" pitchFamily="2" charset="2"/>
              <a:buNone/>
              <a:defRPr/>
            </a:pPr>
            <a:endPar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endParaRPr>
          </a:p>
          <a:p>
            <a:pPr marL="0" marR="0" lvl="0" indent="0" algn="l" defTabSz="914400" rtl="0" eaLnBrk="0" fontAlgn="base" latinLnBrk="0" hangingPunct="0">
              <a:lnSpc>
                <a:spcPct val="100000"/>
              </a:lnSpc>
              <a:spcBef>
                <a:spcPct val="20000"/>
              </a:spcBef>
              <a:spcAft>
                <a:spcPct val="0"/>
              </a:spcAft>
              <a:buClrTx/>
              <a:buSzTx/>
              <a:buFont typeface="Wingdings" panose="05000000000000000000" pitchFamily="2" charset="2"/>
              <a:buNone/>
              <a:defRPr/>
            </a:pPr>
            <a:r>
              <a:rPr kumimoji="0" lang="zh-CN" altLang="en-US" sz="2400" b="1" i="0" u="none" strike="noStrike" kern="1200" cap="none" spc="0" normalizeH="0" baseline="0" noProof="0" dirty="0" smtClean="0">
                <a:ln>
                  <a:noFill/>
                </a:ln>
                <a:solidFill>
                  <a:schemeClr val="accent6"/>
                </a:solidFill>
                <a:effectLst/>
                <a:uLnTx/>
                <a:uFillTx/>
                <a:latin typeface="+mn-ea"/>
                <a:ea typeface="+mn-ea"/>
                <a:cs typeface="+mn-cs"/>
              </a:rPr>
              <a:t>     选择题主观化：概念的多角度理解</a:t>
            </a:r>
            <a:endPar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endParaRPr>
          </a:p>
          <a:p>
            <a:pPr marL="0" marR="0" lvl="0" indent="0" algn="l" defTabSz="914400" rtl="0" eaLnBrk="0" fontAlgn="base" latinLnBrk="0" hangingPunct="0">
              <a:lnSpc>
                <a:spcPct val="100000"/>
              </a:lnSpc>
              <a:spcBef>
                <a:spcPct val="20000"/>
              </a:spcBef>
              <a:spcAft>
                <a:spcPct val="0"/>
              </a:spcAft>
              <a:buClrTx/>
              <a:buSzTx/>
              <a:buFont typeface="Wingdings" panose="05000000000000000000" pitchFamily="2" charset="2"/>
              <a:buNone/>
              <a:defRPr/>
            </a:pPr>
            <a:endPar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endParaRPr>
          </a:p>
          <a:p>
            <a:pPr marL="0" marR="0" lvl="0" indent="0" algn="l" defTabSz="914400" rtl="0" eaLnBrk="0" fontAlgn="base" latinLnBrk="0" hangingPunct="0">
              <a:lnSpc>
                <a:spcPct val="100000"/>
              </a:lnSpc>
              <a:spcBef>
                <a:spcPct val="20000"/>
              </a:spcBef>
              <a:spcAft>
                <a:spcPct val="0"/>
              </a:spcAft>
              <a:buClrTx/>
              <a:buSzTx/>
              <a:buFont typeface="Wingdings" panose="05000000000000000000" pitchFamily="2" charset="2"/>
              <a:buNone/>
              <a:defRPr/>
            </a:pPr>
            <a:endPar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endParaRPr>
          </a:p>
          <a:p>
            <a:pPr marL="0" marR="0" lvl="0" indent="0" algn="l" defTabSz="914400" rtl="0" eaLnBrk="0" fontAlgn="base" latinLnBrk="0" hangingPunct="0">
              <a:lnSpc>
                <a:spcPct val="100000"/>
              </a:lnSpc>
              <a:spcBef>
                <a:spcPct val="20000"/>
              </a:spcBef>
              <a:spcAft>
                <a:spcPct val="0"/>
              </a:spcAft>
              <a:buClrTx/>
              <a:buSzTx/>
              <a:buFont typeface="Wingdings" panose="05000000000000000000" pitchFamily="2" charset="2"/>
              <a:buNone/>
              <a:defRPr/>
            </a:pPr>
            <a:endPar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endParaRPr>
          </a:p>
          <a:p>
            <a:pPr marL="0" marR="0" lvl="0" indent="0" algn="l" defTabSz="914400" rtl="0" eaLnBrk="0" fontAlgn="base" latinLnBrk="0" hangingPunct="0">
              <a:lnSpc>
                <a:spcPct val="100000"/>
              </a:lnSpc>
              <a:spcBef>
                <a:spcPct val="20000"/>
              </a:spcBef>
              <a:spcAft>
                <a:spcPct val="0"/>
              </a:spcAft>
              <a:buClrTx/>
              <a:buSzTx/>
              <a:buFont typeface="Wingdings" panose="05000000000000000000" pitchFamily="2" charset="2"/>
              <a:buNone/>
              <a:defRPr/>
            </a:pPr>
            <a:endPar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endParaRPr>
          </a:p>
          <a:p>
            <a:pPr marL="0" marR="0" lvl="0" indent="0" algn="l" defTabSz="914400" rtl="0" eaLnBrk="0" fontAlgn="base" latinLnBrk="0" hangingPunct="0">
              <a:lnSpc>
                <a:spcPct val="100000"/>
              </a:lnSpc>
              <a:spcBef>
                <a:spcPct val="20000"/>
              </a:spcBef>
              <a:spcAft>
                <a:spcPct val="0"/>
              </a:spcAft>
              <a:buClrTx/>
              <a:buSzTx/>
              <a:buFont typeface="Wingdings" panose="05000000000000000000" pitchFamily="2" charset="2"/>
              <a:buNone/>
              <a:defRPr/>
            </a:pPr>
            <a:r>
              <a:rPr kumimoji="0" lang="en-US" altLang="zh-CN" sz="2400" b="1" i="0" u="none" strike="noStrike" kern="1200" cap="none" spc="0" normalizeH="0" baseline="0" noProof="0" dirty="0" smtClean="0">
                <a:ln>
                  <a:noFill/>
                </a:ln>
                <a:solidFill>
                  <a:schemeClr val="accent6"/>
                </a:solidFill>
                <a:effectLst/>
                <a:uLnTx/>
                <a:uFillTx/>
                <a:latin typeface="宋体" panose="02010600030101010101" pitchFamily="2" charset="-122"/>
                <a:ea typeface="+mn-ea"/>
                <a:cs typeface="+mn-cs"/>
              </a:rPr>
              <a:t>     </a:t>
            </a:r>
            <a:endParaRPr kumimoji="0" lang="zh-CN" altLang="zh-CN" sz="2400" b="1" i="0" u="none" strike="noStrike" kern="1200" cap="none" spc="0" normalizeH="0" baseline="0" noProof="0" dirty="0">
              <a:ln>
                <a:noFill/>
              </a:ln>
              <a:solidFill>
                <a:schemeClr val="accent6"/>
              </a:solidFill>
              <a:effectLst/>
              <a:uLnTx/>
              <a:uFillTx/>
              <a:latin typeface="宋体" panose="02010600030101010101" pitchFamily="2" charset="-122"/>
              <a:ea typeface="+mn-ea"/>
              <a:cs typeface="+mn-cs"/>
            </a:endParaRPr>
          </a:p>
          <a:p>
            <a:pPr marL="0" marR="0" lvl="0" indent="0" algn="l" defTabSz="914400" rtl="0" eaLnBrk="0" fontAlgn="base" latinLnBrk="0" hangingPunct="0">
              <a:lnSpc>
                <a:spcPct val="100000"/>
              </a:lnSpc>
              <a:spcBef>
                <a:spcPct val="20000"/>
              </a:spcBef>
              <a:spcAft>
                <a:spcPct val="0"/>
              </a:spcAft>
              <a:buClrTx/>
              <a:buSzTx/>
              <a:buFont typeface="Wingdings" panose="05000000000000000000" pitchFamily="2" charset="2"/>
              <a:buNone/>
              <a:defRPr/>
            </a:pPr>
            <a:endParaRPr kumimoji="0" lang="zh-CN" altLang="en-US"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4" name="内容占位符 3"/>
          <p:cNvGraphicFramePr>
            <a:graphicFrameLocks noGrp="1"/>
          </p:cNvGraphicFramePr>
          <p:nvPr>
            <p:ph idx="1"/>
          </p:nvPr>
        </p:nvGraphicFramePr>
        <p:xfrm>
          <a:off x="769938" y="1628775"/>
          <a:ext cx="7848600" cy="2892425"/>
        </p:xfrm>
        <a:graphic>
          <a:graphicData uri="http://schemas.openxmlformats.org/drawingml/2006/table">
            <a:tbl>
              <a:tblPr>
                <a:tableStyleId>{5C22544A-7EE6-4342-B048-85BDC9FD1C3A}</a:tableStyleId>
              </a:tblPr>
              <a:tblGrid>
                <a:gridCol w="2615427"/>
                <a:gridCol w="2616586"/>
                <a:gridCol w="2616586"/>
              </a:tblGrid>
              <a:tr h="581011">
                <a:tc>
                  <a:txBody>
                    <a:bodyPr/>
                    <a:lstStyle/>
                    <a:p>
                      <a:pPr algn="ctr">
                        <a:lnSpc>
                          <a:spcPct val="150000"/>
                        </a:lnSpc>
                        <a:spcAft>
                          <a:spcPts val="0"/>
                        </a:spcAft>
                      </a:pPr>
                      <a:r>
                        <a:rPr lang="zh-CN" sz="2000" b="1" kern="100" dirty="0">
                          <a:solidFill>
                            <a:schemeClr val="accent6"/>
                          </a:solidFill>
                          <a:effectLst/>
                          <a:latin typeface="宋体" panose="02010600030101010101" pitchFamily="2" charset="-122"/>
                          <a:ea typeface="宋体" panose="02010600030101010101" pitchFamily="2" charset="-122"/>
                        </a:rPr>
                        <a:t>皇帝纪年</a:t>
                      </a:r>
                      <a:endParaRPr lang="zh-CN" sz="2000" b="1" kern="100" dirty="0">
                        <a:solidFill>
                          <a:schemeClr val="accent6"/>
                        </a:solidFill>
                        <a:effectLst/>
                        <a:latin typeface="宋体" panose="02010600030101010101" pitchFamily="2" charset="-122"/>
                        <a:ea typeface="宋体" panose="02010600030101010101" pitchFamily="2" charset="-122"/>
                      </a:endParaRPr>
                    </a:p>
                  </a:txBody>
                  <a:tcPr marL="68578" marR="68578" marT="0" marB="0"/>
                </a:tc>
                <a:tc>
                  <a:txBody>
                    <a:bodyPr/>
                    <a:lstStyle/>
                    <a:p>
                      <a:pPr algn="ctr">
                        <a:lnSpc>
                          <a:spcPct val="150000"/>
                        </a:lnSpc>
                        <a:spcAft>
                          <a:spcPts val="0"/>
                        </a:spcAft>
                      </a:pPr>
                      <a:r>
                        <a:rPr lang="zh-CN" sz="2000" b="1" kern="100" dirty="0">
                          <a:solidFill>
                            <a:schemeClr val="accent6"/>
                          </a:solidFill>
                          <a:effectLst/>
                          <a:latin typeface="宋体" panose="02010600030101010101" pitchFamily="2" charset="-122"/>
                          <a:ea typeface="宋体" panose="02010600030101010101" pitchFamily="2" charset="-122"/>
                        </a:rPr>
                        <a:t>公元纪年</a:t>
                      </a:r>
                      <a:endParaRPr lang="zh-CN" sz="2000" b="1" kern="100" dirty="0">
                        <a:solidFill>
                          <a:schemeClr val="accent6"/>
                        </a:solidFill>
                        <a:effectLst/>
                        <a:latin typeface="宋体" panose="02010600030101010101" pitchFamily="2" charset="-122"/>
                        <a:ea typeface="宋体" panose="02010600030101010101" pitchFamily="2" charset="-122"/>
                      </a:endParaRPr>
                    </a:p>
                  </a:txBody>
                  <a:tcPr marL="68578" marR="68578" marT="0" marB="0"/>
                </a:tc>
                <a:tc>
                  <a:txBody>
                    <a:bodyPr/>
                    <a:lstStyle/>
                    <a:p>
                      <a:pPr algn="ctr">
                        <a:lnSpc>
                          <a:spcPct val="150000"/>
                        </a:lnSpc>
                        <a:spcAft>
                          <a:spcPts val="0"/>
                        </a:spcAft>
                      </a:pPr>
                      <a:r>
                        <a:rPr lang="zh-CN" sz="2000" b="1" kern="100">
                          <a:solidFill>
                            <a:schemeClr val="accent6"/>
                          </a:solidFill>
                          <a:effectLst/>
                          <a:latin typeface="宋体" panose="02010600030101010101" pitchFamily="2" charset="-122"/>
                          <a:ea typeface="宋体" panose="02010600030101010101" pitchFamily="2" charset="-122"/>
                        </a:rPr>
                        <a:t>郡级政区</a:t>
                      </a:r>
                      <a:endParaRPr lang="zh-CN" sz="2000" b="1" kern="100">
                        <a:solidFill>
                          <a:schemeClr val="accent6"/>
                        </a:solidFill>
                        <a:effectLst/>
                        <a:latin typeface="宋体" panose="02010600030101010101" pitchFamily="2" charset="-122"/>
                        <a:ea typeface="宋体" panose="02010600030101010101" pitchFamily="2" charset="-122"/>
                      </a:endParaRPr>
                    </a:p>
                  </a:txBody>
                  <a:tcPr marL="68578" marR="68578" marT="0" marB="0"/>
                </a:tc>
              </a:tr>
              <a:tr h="581011">
                <a:tc>
                  <a:txBody>
                    <a:bodyPr/>
                    <a:lstStyle/>
                    <a:p>
                      <a:pPr algn="ctr">
                        <a:lnSpc>
                          <a:spcPct val="150000"/>
                        </a:lnSpc>
                        <a:spcAft>
                          <a:spcPts val="0"/>
                        </a:spcAft>
                      </a:pPr>
                      <a:r>
                        <a:rPr lang="zh-CN" sz="2000" b="1" kern="100">
                          <a:solidFill>
                            <a:schemeClr val="accent6"/>
                          </a:solidFill>
                          <a:effectLst/>
                          <a:latin typeface="宋体" panose="02010600030101010101" pitchFamily="2" charset="-122"/>
                          <a:ea typeface="宋体" panose="02010600030101010101" pitchFamily="2" charset="-122"/>
                        </a:rPr>
                        <a:t>汉高帝十二年</a:t>
                      </a:r>
                      <a:endParaRPr lang="zh-CN" sz="2000" b="1" kern="100">
                        <a:solidFill>
                          <a:schemeClr val="accent6"/>
                        </a:solidFill>
                        <a:effectLst/>
                        <a:latin typeface="宋体" panose="02010600030101010101" pitchFamily="2" charset="-122"/>
                        <a:ea typeface="宋体" panose="02010600030101010101" pitchFamily="2" charset="-122"/>
                      </a:endParaRPr>
                    </a:p>
                  </a:txBody>
                  <a:tcPr marL="68578" marR="68578" marT="0" marB="0"/>
                </a:tc>
                <a:tc>
                  <a:txBody>
                    <a:bodyPr/>
                    <a:lstStyle/>
                    <a:p>
                      <a:pPr algn="ctr">
                        <a:lnSpc>
                          <a:spcPct val="150000"/>
                        </a:lnSpc>
                        <a:spcAft>
                          <a:spcPts val="0"/>
                        </a:spcAft>
                      </a:pPr>
                      <a:r>
                        <a:rPr lang="zh-CN" sz="2000" b="1" kern="100" dirty="0">
                          <a:solidFill>
                            <a:schemeClr val="accent6"/>
                          </a:solidFill>
                          <a:effectLst/>
                          <a:latin typeface="宋体" panose="02010600030101010101" pitchFamily="2" charset="-122"/>
                          <a:ea typeface="宋体" panose="02010600030101010101" pitchFamily="2" charset="-122"/>
                        </a:rPr>
                        <a:t>前</a:t>
                      </a:r>
                      <a:r>
                        <a:rPr lang="en-US" sz="2000" b="1" kern="100" dirty="0">
                          <a:solidFill>
                            <a:schemeClr val="accent6"/>
                          </a:solidFill>
                          <a:effectLst/>
                          <a:latin typeface="宋体" panose="02010600030101010101" pitchFamily="2" charset="-122"/>
                          <a:ea typeface="宋体" panose="02010600030101010101" pitchFamily="2" charset="-122"/>
                        </a:rPr>
                        <a:t>195</a:t>
                      </a:r>
                      <a:r>
                        <a:rPr lang="zh-CN" sz="2000" b="1" kern="100" dirty="0">
                          <a:solidFill>
                            <a:schemeClr val="accent6"/>
                          </a:solidFill>
                          <a:effectLst/>
                          <a:latin typeface="宋体" panose="02010600030101010101" pitchFamily="2" charset="-122"/>
                          <a:ea typeface="宋体" panose="02010600030101010101" pitchFamily="2" charset="-122"/>
                        </a:rPr>
                        <a:t>年</a:t>
                      </a:r>
                      <a:endParaRPr lang="zh-CN" sz="2000" b="1" kern="100" dirty="0">
                        <a:solidFill>
                          <a:schemeClr val="accent6"/>
                        </a:solidFill>
                        <a:effectLst/>
                        <a:latin typeface="宋体" panose="02010600030101010101" pitchFamily="2" charset="-122"/>
                        <a:ea typeface="宋体" panose="02010600030101010101" pitchFamily="2" charset="-122"/>
                      </a:endParaRPr>
                    </a:p>
                  </a:txBody>
                  <a:tcPr marL="68578" marR="68578" marT="0" marB="0"/>
                </a:tc>
                <a:tc>
                  <a:txBody>
                    <a:bodyPr/>
                    <a:lstStyle/>
                    <a:p>
                      <a:pPr algn="ctr">
                        <a:lnSpc>
                          <a:spcPct val="150000"/>
                        </a:lnSpc>
                        <a:spcAft>
                          <a:spcPts val="0"/>
                        </a:spcAft>
                      </a:pPr>
                      <a:r>
                        <a:rPr lang="en-US" sz="2000" b="1" kern="100" dirty="0">
                          <a:solidFill>
                            <a:schemeClr val="accent6"/>
                          </a:solidFill>
                          <a:effectLst/>
                          <a:latin typeface="宋体" panose="02010600030101010101" pitchFamily="2" charset="-122"/>
                          <a:ea typeface="宋体" panose="02010600030101010101" pitchFamily="2" charset="-122"/>
                        </a:rPr>
                        <a:t>15</a:t>
                      </a:r>
                      <a:r>
                        <a:rPr lang="zh-CN" sz="2000" b="1" kern="100" dirty="0">
                          <a:solidFill>
                            <a:schemeClr val="accent6"/>
                          </a:solidFill>
                          <a:effectLst/>
                          <a:latin typeface="宋体" panose="02010600030101010101" pitchFamily="2" charset="-122"/>
                          <a:ea typeface="宋体" panose="02010600030101010101" pitchFamily="2" charset="-122"/>
                        </a:rPr>
                        <a:t>郡</a:t>
                      </a:r>
                      <a:endParaRPr lang="zh-CN" sz="2000" b="1" kern="100" dirty="0">
                        <a:solidFill>
                          <a:schemeClr val="accent6"/>
                        </a:solidFill>
                        <a:effectLst/>
                        <a:latin typeface="宋体" panose="02010600030101010101" pitchFamily="2" charset="-122"/>
                        <a:ea typeface="宋体" panose="02010600030101010101" pitchFamily="2" charset="-122"/>
                      </a:endParaRPr>
                    </a:p>
                  </a:txBody>
                  <a:tcPr marL="68578" marR="68578" marT="0" marB="0"/>
                </a:tc>
              </a:tr>
              <a:tr h="568381">
                <a:tc>
                  <a:txBody>
                    <a:bodyPr/>
                    <a:lstStyle/>
                    <a:p>
                      <a:pPr algn="ctr">
                        <a:lnSpc>
                          <a:spcPct val="150000"/>
                        </a:lnSpc>
                        <a:spcAft>
                          <a:spcPts val="0"/>
                        </a:spcAft>
                      </a:pPr>
                      <a:r>
                        <a:rPr lang="zh-CN" sz="2000" b="1" kern="100">
                          <a:solidFill>
                            <a:schemeClr val="accent6"/>
                          </a:solidFill>
                          <a:effectLst/>
                          <a:latin typeface="宋体" panose="02010600030101010101" pitchFamily="2" charset="-122"/>
                          <a:ea typeface="宋体" panose="02010600030101010101" pitchFamily="2" charset="-122"/>
                        </a:rPr>
                        <a:t>汉文帝十六年</a:t>
                      </a:r>
                      <a:endParaRPr lang="zh-CN" sz="2000" b="1" kern="100">
                        <a:solidFill>
                          <a:schemeClr val="accent6"/>
                        </a:solidFill>
                        <a:effectLst/>
                        <a:latin typeface="宋体" panose="02010600030101010101" pitchFamily="2" charset="-122"/>
                        <a:ea typeface="宋体" panose="02010600030101010101" pitchFamily="2" charset="-122"/>
                      </a:endParaRPr>
                    </a:p>
                  </a:txBody>
                  <a:tcPr marL="68578" marR="68578" marT="0" marB="0"/>
                </a:tc>
                <a:tc>
                  <a:txBody>
                    <a:bodyPr/>
                    <a:lstStyle/>
                    <a:p>
                      <a:pPr algn="ctr">
                        <a:spcAft>
                          <a:spcPts val="0"/>
                        </a:spcAft>
                      </a:pPr>
                      <a:r>
                        <a:rPr lang="zh-CN" sz="2000" b="1" kern="100" dirty="0">
                          <a:solidFill>
                            <a:schemeClr val="accent6"/>
                          </a:solidFill>
                          <a:effectLst/>
                          <a:latin typeface="宋体" panose="02010600030101010101" pitchFamily="2" charset="-122"/>
                          <a:ea typeface="宋体" panose="02010600030101010101" pitchFamily="2" charset="-122"/>
                        </a:rPr>
                        <a:t>前</a:t>
                      </a:r>
                      <a:r>
                        <a:rPr lang="en-US" sz="2000" b="1" kern="100" dirty="0">
                          <a:solidFill>
                            <a:schemeClr val="accent6"/>
                          </a:solidFill>
                          <a:effectLst/>
                          <a:latin typeface="宋体" panose="02010600030101010101" pitchFamily="2" charset="-122"/>
                          <a:ea typeface="宋体" panose="02010600030101010101" pitchFamily="2" charset="-122"/>
                        </a:rPr>
                        <a:t>164</a:t>
                      </a:r>
                      <a:r>
                        <a:rPr lang="zh-CN" sz="2000" b="1" kern="100" dirty="0">
                          <a:solidFill>
                            <a:schemeClr val="accent6"/>
                          </a:solidFill>
                          <a:effectLst/>
                          <a:latin typeface="宋体" panose="02010600030101010101" pitchFamily="2" charset="-122"/>
                          <a:ea typeface="宋体" panose="02010600030101010101" pitchFamily="2" charset="-122"/>
                        </a:rPr>
                        <a:t>年</a:t>
                      </a:r>
                      <a:endParaRPr lang="zh-CN" sz="2000" b="1" kern="100" dirty="0">
                        <a:solidFill>
                          <a:schemeClr val="accent6"/>
                        </a:solidFill>
                        <a:effectLst/>
                        <a:latin typeface="宋体" panose="02010600030101010101" pitchFamily="2" charset="-122"/>
                        <a:ea typeface="宋体" panose="02010600030101010101" pitchFamily="2" charset="-122"/>
                      </a:endParaRPr>
                    </a:p>
                  </a:txBody>
                  <a:tcPr marL="68578" marR="68578" marT="0" marB="0" anchor="ctr"/>
                </a:tc>
                <a:tc>
                  <a:txBody>
                    <a:bodyPr/>
                    <a:lstStyle/>
                    <a:p>
                      <a:pPr algn="ctr">
                        <a:lnSpc>
                          <a:spcPct val="150000"/>
                        </a:lnSpc>
                        <a:spcAft>
                          <a:spcPts val="0"/>
                        </a:spcAft>
                      </a:pPr>
                      <a:r>
                        <a:rPr lang="en-US" sz="2000" b="1" kern="100" dirty="0">
                          <a:solidFill>
                            <a:schemeClr val="accent6"/>
                          </a:solidFill>
                          <a:effectLst/>
                          <a:latin typeface="宋体" panose="02010600030101010101" pitchFamily="2" charset="-122"/>
                          <a:ea typeface="宋体" panose="02010600030101010101" pitchFamily="2" charset="-122"/>
                        </a:rPr>
                        <a:t>24</a:t>
                      </a:r>
                      <a:r>
                        <a:rPr lang="zh-CN" sz="2000" b="1" kern="100" dirty="0">
                          <a:solidFill>
                            <a:schemeClr val="accent6"/>
                          </a:solidFill>
                          <a:effectLst/>
                          <a:latin typeface="宋体" panose="02010600030101010101" pitchFamily="2" charset="-122"/>
                          <a:ea typeface="宋体" panose="02010600030101010101" pitchFamily="2" charset="-122"/>
                        </a:rPr>
                        <a:t>郡</a:t>
                      </a:r>
                      <a:endParaRPr lang="zh-CN" sz="2000" b="1" kern="100" dirty="0">
                        <a:solidFill>
                          <a:schemeClr val="accent6"/>
                        </a:solidFill>
                        <a:effectLst/>
                        <a:latin typeface="宋体" panose="02010600030101010101" pitchFamily="2" charset="-122"/>
                        <a:ea typeface="宋体" panose="02010600030101010101" pitchFamily="2" charset="-122"/>
                      </a:endParaRPr>
                    </a:p>
                  </a:txBody>
                  <a:tcPr marL="68578" marR="68578" marT="0" marB="0"/>
                </a:tc>
              </a:tr>
              <a:tr h="581011">
                <a:tc>
                  <a:txBody>
                    <a:bodyPr/>
                    <a:lstStyle/>
                    <a:p>
                      <a:pPr algn="ctr">
                        <a:lnSpc>
                          <a:spcPct val="150000"/>
                        </a:lnSpc>
                        <a:spcAft>
                          <a:spcPts val="0"/>
                        </a:spcAft>
                      </a:pPr>
                      <a:r>
                        <a:rPr lang="zh-CN" sz="2000" b="1" kern="100">
                          <a:solidFill>
                            <a:schemeClr val="accent6"/>
                          </a:solidFill>
                          <a:effectLst/>
                          <a:latin typeface="宋体" panose="02010600030101010101" pitchFamily="2" charset="-122"/>
                          <a:ea typeface="宋体" panose="02010600030101010101" pitchFamily="2" charset="-122"/>
                        </a:rPr>
                        <a:t>汉景帝中六年</a:t>
                      </a:r>
                      <a:endParaRPr lang="zh-CN" sz="2000" b="1" kern="100">
                        <a:solidFill>
                          <a:schemeClr val="accent6"/>
                        </a:solidFill>
                        <a:effectLst/>
                        <a:latin typeface="宋体" panose="02010600030101010101" pitchFamily="2" charset="-122"/>
                        <a:ea typeface="宋体" panose="02010600030101010101" pitchFamily="2" charset="-122"/>
                      </a:endParaRPr>
                    </a:p>
                  </a:txBody>
                  <a:tcPr marL="68578" marR="68578" marT="0" marB="0"/>
                </a:tc>
                <a:tc>
                  <a:txBody>
                    <a:bodyPr/>
                    <a:lstStyle/>
                    <a:p>
                      <a:pPr algn="ctr">
                        <a:spcAft>
                          <a:spcPts val="0"/>
                        </a:spcAft>
                      </a:pPr>
                      <a:r>
                        <a:rPr lang="zh-CN" sz="2000" b="1" kern="100" dirty="0">
                          <a:solidFill>
                            <a:schemeClr val="accent6"/>
                          </a:solidFill>
                          <a:effectLst/>
                          <a:latin typeface="宋体" panose="02010600030101010101" pitchFamily="2" charset="-122"/>
                          <a:ea typeface="宋体" panose="02010600030101010101" pitchFamily="2" charset="-122"/>
                        </a:rPr>
                        <a:t>前</a:t>
                      </a:r>
                      <a:r>
                        <a:rPr lang="en-US" sz="2000" b="1" kern="100" dirty="0">
                          <a:solidFill>
                            <a:schemeClr val="accent6"/>
                          </a:solidFill>
                          <a:effectLst/>
                          <a:latin typeface="宋体" panose="02010600030101010101" pitchFamily="2" charset="-122"/>
                          <a:ea typeface="宋体" panose="02010600030101010101" pitchFamily="2" charset="-122"/>
                        </a:rPr>
                        <a:t>144</a:t>
                      </a:r>
                      <a:r>
                        <a:rPr lang="zh-CN" sz="2000" b="1" kern="100" dirty="0">
                          <a:solidFill>
                            <a:schemeClr val="accent6"/>
                          </a:solidFill>
                          <a:effectLst/>
                          <a:latin typeface="宋体" panose="02010600030101010101" pitchFamily="2" charset="-122"/>
                          <a:ea typeface="宋体" panose="02010600030101010101" pitchFamily="2" charset="-122"/>
                        </a:rPr>
                        <a:t>年</a:t>
                      </a:r>
                      <a:endParaRPr lang="zh-CN" sz="2000" b="1" kern="100" dirty="0">
                        <a:solidFill>
                          <a:schemeClr val="accent6"/>
                        </a:solidFill>
                        <a:effectLst/>
                        <a:latin typeface="宋体" panose="02010600030101010101" pitchFamily="2" charset="-122"/>
                        <a:ea typeface="宋体" panose="02010600030101010101" pitchFamily="2" charset="-122"/>
                      </a:endParaRPr>
                    </a:p>
                  </a:txBody>
                  <a:tcPr marL="68578" marR="68578" marT="0" marB="0" anchor="ctr"/>
                </a:tc>
                <a:tc>
                  <a:txBody>
                    <a:bodyPr/>
                    <a:lstStyle/>
                    <a:p>
                      <a:pPr algn="ctr">
                        <a:lnSpc>
                          <a:spcPct val="150000"/>
                        </a:lnSpc>
                        <a:spcAft>
                          <a:spcPts val="0"/>
                        </a:spcAft>
                      </a:pPr>
                      <a:r>
                        <a:rPr lang="en-US" sz="2000" b="1" kern="100" dirty="0">
                          <a:solidFill>
                            <a:schemeClr val="accent6"/>
                          </a:solidFill>
                          <a:effectLst/>
                          <a:latin typeface="宋体" panose="02010600030101010101" pitchFamily="2" charset="-122"/>
                          <a:ea typeface="宋体" panose="02010600030101010101" pitchFamily="2" charset="-122"/>
                        </a:rPr>
                        <a:t>68</a:t>
                      </a:r>
                      <a:r>
                        <a:rPr lang="zh-CN" sz="2000" b="1" kern="100" dirty="0">
                          <a:solidFill>
                            <a:schemeClr val="accent6"/>
                          </a:solidFill>
                          <a:effectLst/>
                          <a:latin typeface="宋体" panose="02010600030101010101" pitchFamily="2" charset="-122"/>
                          <a:ea typeface="宋体" panose="02010600030101010101" pitchFamily="2" charset="-122"/>
                        </a:rPr>
                        <a:t>郡、国</a:t>
                      </a:r>
                      <a:endParaRPr lang="zh-CN" sz="2000" b="1" kern="100" dirty="0">
                        <a:solidFill>
                          <a:schemeClr val="accent6"/>
                        </a:solidFill>
                        <a:effectLst/>
                        <a:latin typeface="宋体" panose="02010600030101010101" pitchFamily="2" charset="-122"/>
                        <a:ea typeface="宋体" panose="02010600030101010101" pitchFamily="2" charset="-122"/>
                      </a:endParaRPr>
                    </a:p>
                  </a:txBody>
                  <a:tcPr marL="68578" marR="68578" marT="0" marB="0"/>
                </a:tc>
              </a:tr>
              <a:tr h="581011">
                <a:tc>
                  <a:txBody>
                    <a:bodyPr/>
                    <a:lstStyle/>
                    <a:p>
                      <a:pPr algn="ctr">
                        <a:lnSpc>
                          <a:spcPct val="150000"/>
                        </a:lnSpc>
                        <a:spcAft>
                          <a:spcPts val="0"/>
                        </a:spcAft>
                      </a:pPr>
                      <a:r>
                        <a:rPr lang="zh-CN" sz="2000" b="1" kern="100">
                          <a:solidFill>
                            <a:schemeClr val="accent6"/>
                          </a:solidFill>
                          <a:effectLst/>
                          <a:latin typeface="宋体" panose="02010600030101010101" pitchFamily="2" charset="-122"/>
                          <a:ea typeface="宋体" panose="02010600030101010101" pitchFamily="2" charset="-122"/>
                        </a:rPr>
                        <a:t>汉武帝元封五年</a:t>
                      </a:r>
                      <a:endParaRPr lang="zh-CN" sz="2000" b="1" kern="100">
                        <a:solidFill>
                          <a:schemeClr val="accent6"/>
                        </a:solidFill>
                        <a:effectLst/>
                        <a:latin typeface="宋体" panose="02010600030101010101" pitchFamily="2" charset="-122"/>
                        <a:ea typeface="宋体" panose="02010600030101010101" pitchFamily="2" charset="-122"/>
                      </a:endParaRPr>
                    </a:p>
                  </a:txBody>
                  <a:tcPr marL="68578" marR="68578" marT="0" marB="0"/>
                </a:tc>
                <a:tc>
                  <a:txBody>
                    <a:bodyPr/>
                    <a:lstStyle/>
                    <a:p>
                      <a:pPr algn="ctr">
                        <a:spcAft>
                          <a:spcPts val="0"/>
                        </a:spcAft>
                      </a:pPr>
                      <a:r>
                        <a:rPr lang="zh-CN" sz="2000" b="1" kern="100">
                          <a:solidFill>
                            <a:schemeClr val="accent6"/>
                          </a:solidFill>
                          <a:effectLst/>
                          <a:latin typeface="宋体" panose="02010600030101010101" pitchFamily="2" charset="-122"/>
                          <a:ea typeface="宋体" panose="02010600030101010101" pitchFamily="2" charset="-122"/>
                        </a:rPr>
                        <a:t>前</a:t>
                      </a:r>
                      <a:r>
                        <a:rPr lang="en-US" sz="2000" b="1" kern="100">
                          <a:solidFill>
                            <a:schemeClr val="accent6"/>
                          </a:solidFill>
                          <a:effectLst/>
                          <a:latin typeface="宋体" panose="02010600030101010101" pitchFamily="2" charset="-122"/>
                          <a:ea typeface="宋体" panose="02010600030101010101" pitchFamily="2" charset="-122"/>
                        </a:rPr>
                        <a:t>106</a:t>
                      </a:r>
                      <a:r>
                        <a:rPr lang="zh-CN" sz="2000" b="1" kern="100">
                          <a:solidFill>
                            <a:schemeClr val="accent6"/>
                          </a:solidFill>
                          <a:effectLst/>
                          <a:latin typeface="宋体" panose="02010600030101010101" pitchFamily="2" charset="-122"/>
                          <a:ea typeface="宋体" panose="02010600030101010101" pitchFamily="2" charset="-122"/>
                        </a:rPr>
                        <a:t>年</a:t>
                      </a:r>
                      <a:endParaRPr lang="zh-CN" sz="2000" b="1" kern="100">
                        <a:solidFill>
                          <a:schemeClr val="accent6"/>
                        </a:solidFill>
                        <a:effectLst/>
                        <a:latin typeface="宋体" panose="02010600030101010101" pitchFamily="2" charset="-122"/>
                        <a:ea typeface="宋体" panose="02010600030101010101" pitchFamily="2" charset="-122"/>
                      </a:endParaRPr>
                    </a:p>
                  </a:txBody>
                  <a:tcPr marL="68578" marR="68578" marT="0" marB="0" anchor="ctr"/>
                </a:tc>
                <a:tc>
                  <a:txBody>
                    <a:bodyPr/>
                    <a:lstStyle/>
                    <a:p>
                      <a:pPr algn="ctr">
                        <a:lnSpc>
                          <a:spcPct val="150000"/>
                        </a:lnSpc>
                        <a:spcAft>
                          <a:spcPts val="0"/>
                        </a:spcAft>
                      </a:pPr>
                      <a:r>
                        <a:rPr lang="en-US" sz="2000" b="1" kern="100" dirty="0">
                          <a:solidFill>
                            <a:schemeClr val="accent6"/>
                          </a:solidFill>
                          <a:effectLst/>
                          <a:latin typeface="宋体" panose="02010600030101010101" pitchFamily="2" charset="-122"/>
                          <a:ea typeface="宋体" panose="02010600030101010101" pitchFamily="2" charset="-122"/>
                        </a:rPr>
                        <a:t>108</a:t>
                      </a:r>
                      <a:r>
                        <a:rPr lang="zh-CN" sz="2000" b="1" kern="100" dirty="0">
                          <a:solidFill>
                            <a:schemeClr val="accent6"/>
                          </a:solidFill>
                          <a:effectLst/>
                          <a:latin typeface="宋体" panose="02010600030101010101" pitchFamily="2" charset="-122"/>
                          <a:ea typeface="宋体" panose="02010600030101010101" pitchFamily="2" charset="-122"/>
                        </a:rPr>
                        <a:t>郡、国</a:t>
                      </a:r>
                      <a:endParaRPr lang="zh-CN" sz="2000" b="1" kern="100" dirty="0">
                        <a:solidFill>
                          <a:schemeClr val="accent6"/>
                        </a:solidFill>
                        <a:effectLst/>
                        <a:latin typeface="宋体" panose="02010600030101010101" pitchFamily="2" charset="-122"/>
                        <a:ea typeface="宋体" panose="02010600030101010101" pitchFamily="2" charset="-122"/>
                      </a:endParaRPr>
                    </a:p>
                  </a:txBody>
                  <a:tcPr marL="68578" marR="68578" marT="0" marB="0"/>
                </a:tc>
              </a:tr>
            </a:tbl>
          </a:graphicData>
        </a:graphic>
      </p:graphicFrame>
      <p:sp>
        <p:nvSpPr>
          <p:cNvPr id="51228" name="矩形 4"/>
          <p:cNvSpPr>
            <a:spLocks noChangeArrowheads="1"/>
          </p:cNvSpPr>
          <p:nvPr/>
        </p:nvSpPr>
        <p:spPr bwMode="auto">
          <a:xfrm>
            <a:off x="107950" y="4508500"/>
            <a:ext cx="8712200" cy="3170238"/>
          </a:xfrm>
          <a:prstGeom prst="rect">
            <a:avLst/>
          </a:prstGeom>
          <a:noFill/>
          <a:ln w="9525">
            <a:noFill/>
            <a:miter lim="800000"/>
          </a:ln>
        </p:spPr>
        <p:txBody>
          <a:bodyPr>
            <a:sp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zh-CN" altLang="en-US" sz="2000" b="1" i="0" u="none" strike="noStrike" kern="1200" cap="none" spc="0" normalizeH="0" baseline="0" noProof="0" dirty="0">
                <a:ln>
                  <a:noFill/>
                </a:ln>
                <a:solidFill>
                  <a:schemeClr val="tx1"/>
                </a:solidFill>
                <a:effectLst/>
                <a:uLnTx/>
                <a:uFillTx/>
                <a:latin typeface="宋体" panose="02010600030101010101" pitchFamily="2" charset="-122"/>
                <a:ea typeface="宋体" panose="02010600030101010101" pitchFamily="2" charset="-122"/>
                <a:cs typeface="+mn-cs"/>
              </a:rPr>
              <a:t>     </a:t>
            </a:r>
            <a:r>
              <a:rPr kumimoji="0" lang="zh-CN" altLang="en-US" sz="20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rPr>
              <a:t>上</a:t>
            </a:r>
            <a:r>
              <a:rPr kumimoji="0" lang="zh-CN" altLang="zh-CN" sz="20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rPr>
              <a:t>表为西汉朝廷直接管辖的郡级政区变化表。据此可知</a:t>
            </a:r>
            <a:endParaRPr kumimoji="0" lang="zh-CN" altLang="zh-CN" sz="20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endParaRPr>
          </a:p>
          <a:p>
            <a:pPr marL="0" marR="0" lvl="0" indent="0" algn="l" defTabSz="914400" rtl="0" eaLnBrk="0" fontAlgn="base" latinLnBrk="0" hangingPunct="0">
              <a:lnSpc>
                <a:spcPct val="100000"/>
              </a:lnSpc>
              <a:spcBef>
                <a:spcPct val="0"/>
              </a:spcBef>
              <a:spcAft>
                <a:spcPct val="0"/>
              </a:spcAft>
              <a:buClrTx/>
              <a:buSzTx/>
              <a:buFontTx/>
              <a:buNone/>
              <a:defRPr/>
            </a:pPr>
            <a:r>
              <a:rPr kumimoji="0" lang="en-US" altLang="zh-CN" sz="20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rPr>
              <a:t>     A</a:t>
            </a:r>
            <a:r>
              <a:rPr kumimoji="0" lang="zh-CN" altLang="zh-CN" sz="20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rPr>
              <a:t>．诸侯王国与朝廷矛盾渐趋激化</a:t>
            </a:r>
            <a:r>
              <a:rPr kumimoji="0" lang="en-US" altLang="zh-CN" sz="20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rPr>
              <a:t>     B</a:t>
            </a:r>
            <a:r>
              <a:rPr kumimoji="0" lang="zh-CN" altLang="zh-CN" sz="20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rPr>
              <a:t>．中央行政体制进行了调整</a:t>
            </a:r>
            <a:endParaRPr kumimoji="0" lang="zh-CN" altLang="zh-CN" sz="20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endParaRPr>
          </a:p>
          <a:p>
            <a:pPr marL="0" marR="0" lvl="0" indent="0" algn="l" defTabSz="914400" rtl="0" eaLnBrk="0" fontAlgn="base" latinLnBrk="0" hangingPunct="0">
              <a:lnSpc>
                <a:spcPct val="100000"/>
              </a:lnSpc>
              <a:spcBef>
                <a:spcPct val="0"/>
              </a:spcBef>
              <a:spcAft>
                <a:spcPct val="0"/>
              </a:spcAft>
              <a:buClrTx/>
              <a:buSzTx/>
              <a:buFontTx/>
              <a:buNone/>
              <a:defRPr/>
            </a:pPr>
            <a:r>
              <a:rPr kumimoji="0" lang="en-US" altLang="zh-CN" sz="20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rPr>
              <a:t>     C</a:t>
            </a:r>
            <a:r>
              <a:rPr kumimoji="0" lang="zh-CN" altLang="zh-CN" sz="20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rPr>
              <a:t>．朝廷解决边患的条件更加成熟 </a:t>
            </a:r>
            <a:r>
              <a:rPr kumimoji="0" lang="en-US" altLang="zh-CN" sz="20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rPr>
              <a:t>    D</a:t>
            </a:r>
            <a:r>
              <a:rPr kumimoji="0" lang="zh-CN" altLang="zh-CN" sz="20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rPr>
              <a:t>．王国控制的区域日益扩大</a:t>
            </a:r>
            <a:endParaRPr kumimoji="0" lang="en-US" altLang="zh-CN" sz="20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endParaRPr>
          </a:p>
          <a:p>
            <a:pPr marL="0" marR="0" lvl="0" indent="0" algn="l" defTabSz="914400" rtl="0" eaLnBrk="0" fontAlgn="base" latinLnBrk="0" hangingPunct="0">
              <a:lnSpc>
                <a:spcPct val="100000"/>
              </a:lnSpc>
              <a:spcBef>
                <a:spcPct val="0"/>
              </a:spcBef>
              <a:spcAft>
                <a:spcPct val="0"/>
              </a:spcAft>
              <a:buClrTx/>
              <a:buSzTx/>
              <a:buFontTx/>
              <a:buNone/>
              <a:defRPr/>
            </a:pPr>
            <a:endParaRPr kumimoji="0" lang="en-US" altLang="zh-CN" sz="20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endParaRPr>
          </a:p>
          <a:p>
            <a:pPr marL="0" marR="0" lvl="0" indent="0" algn="l" defTabSz="914400" rtl="0" eaLnBrk="0" fontAlgn="base" latinLnBrk="0" hangingPunct="0">
              <a:lnSpc>
                <a:spcPct val="100000"/>
              </a:lnSpc>
              <a:spcBef>
                <a:spcPct val="0"/>
              </a:spcBef>
              <a:spcAft>
                <a:spcPct val="0"/>
              </a:spcAft>
              <a:buClrTx/>
              <a:buSzTx/>
              <a:buFontTx/>
              <a:buNone/>
              <a:defRPr/>
            </a:pPr>
            <a:r>
              <a:rPr kumimoji="0" lang="en-US" altLang="zh-CN" sz="20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rPr>
              <a:t>     </a:t>
            </a:r>
            <a:r>
              <a:rPr kumimoji="0" lang="zh-CN" altLang="en-US" sz="2000" b="1" i="0" u="none" strike="noStrike" kern="1200" cap="none" spc="0" normalizeH="0" baseline="0" noProof="0" dirty="0">
                <a:ln>
                  <a:noFill/>
                </a:ln>
                <a:solidFill>
                  <a:schemeClr val="accent6"/>
                </a:solidFill>
                <a:effectLst/>
                <a:uLnTx/>
                <a:uFillTx/>
                <a:latin typeface="+mn-ea"/>
                <a:ea typeface="宋体" panose="02010600030101010101" pitchFamily="2" charset="-122"/>
                <a:cs typeface="+mn-cs"/>
              </a:rPr>
              <a:t>选择题主观化：历史主题的理解与整理</a:t>
            </a:r>
            <a:endParaRPr kumimoji="0" lang="en-US" altLang="zh-CN" sz="20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endParaRPr>
          </a:p>
          <a:p>
            <a:pPr marL="0" marR="0" lvl="0" indent="0" algn="l" defTabSz="914400" rtl="0" eaLnBrk="0" fontAlgn="base" latinLnBrk="0" hangingPunct="0">
              <a:lnSpc>
                <a:spcPct val="100000"/>
              </a:lnSpc>
              <a:spcBef>
                <a:spcPct val="0"/>
              </a:spcBef>
              <a:spcAft>
                <a:spcPct val="0"/>
              </a:spcAft>
              <a:buClrTx/>
              <a:buSzTx/>
              <a:buFontTx/>
              <a:buNone/>
              <a:defRPr/>
            </a:pPr>
            <a:endParaRPr kumimoji="0" lang="en-US" altLang="zh-CN" sz="20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endParaRPr>
          </a:p>
          <a:p>
            <a:pPr marL="0" marR="0" lvl="0" indent="0" algn="l" defTabSz="914400" rtl="0" eaLnBrk="0" fontAlgn="base" latinLnBrk="0" hangingPunct="0">
              <a:lnSpc>
                <a:spcPct val="100000"/>
              </a:lnSpc>
              <a:spcBef>
                <a:spcPct val="0"/>
              </a:spcBef>
              <a:spcAft>
                <a:spcPct val="0"/>
              </a:spcAft>
              <a:buClrTx/>
              <a:buSzTx/>
              <a:buFontTx/>
              <a:buNone/>
              <a:defRPr/>
            </a:pPr>
            <a:endParaRPr kumimoji="0" lang="en-US" altLang="zh-CN" sz="20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endParaRPr>
          </a:p>
          <a:p>
            <a:pPr marL="0" marR="0" lvl="0" indent="0" algn="l" defTabSz="914400" rtl="0" eaLnBrk="0" fontAlgn="base" latinLnBrk="0" hangingPunct="0">
              <a:lnSpc>
                <a:spcPct val="100000"/>
              </a:lnSpc>
              <a:spcBef>
                <a:spcPct val="0"/>
              </a:spcBef>
              <a:spcAft>
                <a:spcPct val="0"/>
              </a:spcAft>
              <a:buClrTx/>
              <a:buSzTx/>
              <a:buFontTx/>
              <a:buNone/>
              <a:defRPr/>
            </a:pPr>
            <a:endParaRPr kumimoji="0" lang="en-US" altLang="zh-CN" sz="20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endParaRPr>
          </a:p>
          <a:p>
            <a:pPr marL="0" marR="0" lvl="0" indent="0" algn="l" defTabSz="914400" rtl="0" eaLnBrk="0" fontAlgn="base" latinLnBrk="0" hangingPunct="0">
              <a:lnSpc>
                <a:spcPct val="100000"/>
              </a:lnSpc>
              <a:spcBef>
                <a:spcPct val="0"/>
              </a:spcBef>
              <a:spcAft>
                <a:spcPct val="0"/>
              </a:spcAft>
              <a:buClrTx/>
              <a:buSzTx/>
              <a:buFontTx/>
              <a:buNone/>
              <a:defRPr/>
            </a:pPr>
            <a:endParaRPr kumimoji="0" lang="en-US" altLang="zh-CN" sz="20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endParaRPr>
          </a:p>
          <a:p>
            <a:pPr marL="0" marR="0" lvl="0" indent="0" algn="l" defTabSz="914400" rtl="0" eaLnBrk="0" fontAlgn="base" latinLnBrk="0" hangingPunct="0">
              <a:lnSpc>
                <a:spcPct val="100000"/>
              </a:lnSpc>
              <a:spcBef>
                <a:spcPct val="0"/>
              </a:spcBef>
              <a:spcAft>
                <a:spcPct val="0"/>
              </a:spcAft>
              <a:buClrTx/>
              <a:buSzTx/>
              <a:buFontTx/>
              <a:buNone/>
              <a:defRPr/>
            </a:pPr>
            <a:endParaRPr kumimoji="0" lang="zh-CN" altLang="zh-CN" sz="20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endParaRPr>
          </a:p>
        </p:txBody>
      </p:sp>
      <p:sp>
        <p:nvSpPr>
          <p:cNvPr id="51229" name="矩形 5"/>
          <p:cNvSpPr>
            <a:spLocks noChangeArrowheads="1"/>
          </p:cNvSpPr>
          <p:nvPr/>
        </p:nvSpPr>
        <p:spPr bwMode="auto">
          <a:xfrm>
            <a:off x="703263" y="1017588"/>
            <a:ext cx="4572000" cy="461963"/>
          </a:xfrm>
          <a:prstGeom prst="rect">
            <a:avLst/>
          </a:prstGeom>
          <a:noFill/>
          <a:ln w="9525">
            <a:noFill/>
            <a:miter lim="800000"/>
          </a:ln>
        </p:spPr>
        <p:txBody>
          <a:bodyPr>
            <a:sp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zh-CN" altLang="en-US"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rPr>
              <a:t>例二</a:t>
            </a:r>
            <a:endParaRPr kumimoji="0" lang="zh-CN" altLang="zh-CN"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endParaRP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4" name="内容占位符 3"/>
          <p:cNvGraphicFramePr>
            <a:graphicFrameLocks noGrp="1"/>
          </p:cNvGraphicFramePr>
          <p:nvPr>
            <p:ph idx="1"/>
          </p:nvPr>
        </p:nvGraphicFramePr>
        <p:xfrm>
          <a:off x="395288" y="404813"/>
          <a:ext cx="8424863" cy="4114800"/>
        </p:xfrm>
        <a:graphic>
          <a:graphicData uri="http://schemas.openxmlformats.org/drawingml/2006/table">
            <a:tbl>
              <a:tblPr>
                <a:tableStyleId>{5C22544A-7EE6-4342-B048-85BDC9FD1C3A}</a:tableStyleId>
              </a:tblPr>
              <a:tblGrid>
                <a:gridCol w="5586038"/>
                <a:gridCol w="2838824"/>
              </a:tblGrid>
              <a:tr h="432047">
                <a:tc>
                  <a:txBody>
                    <a:bodyPr/>
                    <a:lstStyle/>
                    <a:p>
                      <a:pPr algn="ctr">
                        <a:lnSpc>
                          <a:spcPct val="150000"/>
                        </a:lnSpc>
                        <a:spcAft>
                          <a:spcPts val="0"/>
                        </a:spcAft>
                      </a:pPr>
                      <a:r>
                        <a:rPr lang="zh-CN" sz="2000" b="1" kern="100" dirty="0">
                          <a:solidFill>
                            <a:schemeClr val="accent6"/>
                          </a:solidFill>
                          <a:effectLst/>
                          <a:latin typeface="宋体" panose="02010600030101010101" pitchFamily="2" charset="-122"/>
                          <a:ea typeface="宋体" panose="02010600030101010101" pitchFamily="2" charset="-122"/>
                        </a:rPr>
                        <a:t>记述</a:t>
                      </a:r>
                      <a:endParaRPr lang="zh-CN" sz="2000" b="1" kern="100" dirty="0">
                        <a:solidFill>
                          <a:schemeClr val="accent6"/>
                        </a:solidFill>
                        <a:effectLst/>
                        <a:latin typeface="宋体" panose="02010600030101010101" pitchFamily="2" charset="-122"/>
                        <a:ea typeface="宋体" panose="02010600030101010101" pitchFamily="2" charset="-122"/>
                      </a:endParaRPr>
                    </a:p>
                  </a:txBody>
                  <a:tcPr marL="68579" marR="68579" marT="0" marB="0"/>
                </a:tc>
                <a:tc>
                  <a:txBody>
                    <a:bodyPr/>
                    <a:lstStyle/>
                    <a:p>
                      <a:pPr algn="ctr">
                        <a:lnSpc>
                          <a:spcPct val="150000"/>
                        </a:lnSpc>
                        <a:spcAft>
                          <a:spcPts val="0"/>
                        </a:spcAft>
                      </a:pPr>
                      <a:r>
                        <a:rPr lang="zh-CN" sz="2000" b="1" kern="100" dirty="0">
                          <a:solidFill>
                            <a:schemeClr val="accent6"/>
                          </a:solidFill>
                          <a:effectLst/>
                          <a:latin typeface="宋体" panose="02010600030101010101" pitchFamily="2" charset="-122"/>
                          <a:ea typeface="宋体" panose="02010600030101010101" pitchFamily="2" charset="-122"/>
                        </a:rPr>
                        <a:t>出处</a:t>
                      </a:r>
                      <a:endParaRPr lang="zh-CN" sz="2000" b="1" kern="100" dirty="0">
                        <a:solidFill>
                          <a:schemeClr val="accent6"/>
                        </a:solidFill>
                        <a:effectLst/>
                        <a:latin typeface="宋体" panose="02010600030101010101" pitchFamily="2" charset="-122"/>
                        <a:ea typeface="宋体" panose="02010600030101010101" pitchFamily="2" charset="-122"/>
                      </a:endParaRPr>
                    </a:p>
                  </a:txBody>
                  <a:tcPr marL="68579" marR="68579" marT="0" marB="0"/>
                </a:tc>
              </a:tr>
              <a:tr h="792088">
                <a:tc>
                  <a:txBody>
                    <a:bodyPr/>
                    <a:lstStyle/>
                    <a:p>
                      <a:pPr algn="ctr">
                        <a:lnSpc>
                          <a:spcPct val="150000"/>
                        </a:lnSpc>
                        <a:spcAft>
                          <a:spcPts val="0"/>
                        </a:spcAft>
                      </a:pPr>
                      <a:r>
                        <a:rPr lang="zh-CN" sz="2000" b="1" kern="100" dirty="0">
                          <a:solidFill>
                            <a:schemeClr val="accent6"/>
                          </a:solidFill>
                          <a:effectLst/>
                          <a:latin typeface="宋体" panose="02010600030101010101" pitchFamily="2" charset="-122"/>
                          <a:ea typeface="宋体" panose="02010600030101010101" pitchFamily="2" charset="-122"/>
                        </a:rPr>
                        <a:t>“秦王（李世民）与薛举大战于泾州，我师败绩。”</a:t>
                      </a:r>
                      <a:endParaRPr lang="zh-CN" sz="2000" b="1" kern="100" dirty="0">
                        <a:solidFill>
                          <a:schemeClr val="accent6"/>
                        </a:solidFill>
                        <a:effectLst/>
                        <a:latin typeface="宋体" panose="02010600030101010101" pitchFamily="2" charset="-122"/>
                        <a:ea typeface="宋体" panose="02010600030101010101" pitchFamily="2" charset="-122"/>
                      </a:endParaRPr>
                    </a:p>
                  </a:txBody>
                  <a:tcPr marL="68579" marR="68579" marT="0" marB="0"/>
                </a:tc>
                <a:tc>
                  <a:txBody>
                    <a:bodyPr/>
                    <a:lstStyle/>
                    <a:p>
                      <a:pPr algn="ctr">
                        <a:lnSpc>
                          <a:spcPct val="150000"/>
                        </a:lnSpc>
                        <a:spcAft>
                          <a:spcPts val="0"/>
                        </a:spcAft>
                      </a:pPr>
                      <a:r>
                        <a:rPr lang="zh-CN" sz="2000" b="1" kern="100" dirty="0">
                          <a:solidFill>
                            <a:schemeClr val="accent6"/>
                          </a:solidFill>
                          <a:effectLst/>
                          <a:latin typeface="宋体" panose="02010600030101010101" pitchFamily="2" charset="-122"/>
                          <a:ea typeface="宋体" panose="02010600030101010101" pitchFamily="2" charset="-122"/>
                        </a:rPr>
                        <a:t>《旧唐书·高祖本纪》</a:t>
                      </a:r>
                      <a:endParaRPr lang="zh-CN" sz="2000" b="1" kern="100" dirty="0">
                        <a:solidFill>
                          <a:schemeClr val="accent6"/>
                        </a:solidFill>
                        <a:effectLst/>
                        <a:latin typeface="宋体" panose="02010600030101010101" pitchFamily="2" charset="-122"/>
                        <a:ea typeface="宋体" panose="02010600030101010101" pitchFamily="2" charset="-122"/>
                      </a:endParaRPr>
                    </a:p>
                  </a:txBody>
                  <a:tcPr marL="68579" marR="68579" marT="0" marB="0"/>
                </a:tc>
              </a:tr>
              <a:tr h="669205">
                <a:tc>
                  <a:txBody>
                    <a:bodyPr/>
                    <a:lstStyle/>
                    <a:p>
                      <a:pPr algn="ctr">
                        <a:lnSpc>
                          <a:spcPct val="150000"/>
                        </a:lnSpc>
                        <a:spcAft>
                          <a:spcPts val="0"/>
                        </a:spcAft>
                      </a:pPr>
                      <a:r>
                        <a:rPr lang="zh-CN" sz="2000" b="1" kern="100" dirty="0">
                          <a:solidFill>
                            <a:schemeClr val="accent6"/>
                          </a:solidFill>
                          <a:effectLst/>
                          <a:latin typeface="宋体" panose="02010600030101010101" pitchFamily="2" charset="-122"/>
                          <a:ea typeface="宋体" panose="02010600030101010101" pitchFamily="2" charset="-122"/>
                        </a:rPr>
                        <a:t>“薛举寇泾州，太宗（李世民）率众讨之，不利而旋。”</a:t>
                      </a:r>
                      <a:endParaRPr lang="zh-CN" sz="2000" b="1" kern="100" dirty="0">
                        <a:solidFill>
                          <a:schemeClr val="accent6"/>
                        </a:solidFill>
                        <a:effectLst/>
                        <a:latin typeface="宋体" panose="02010600030101010101" pitchFamily="2" charset="-122"/>
                        <a:ea typeface="宋体" panose="02010600030101010101" pitchFamily="2" charset="-122"/>
                      </a:endParaRPr>
                    </a:p>
                  </a:txBody>
                  <a:tcPr marL="68579" marR="68579" marT="0" marB="0"/>
                </a:tc>
                <a:tc>
                  <a:txBody>
                    <a:bodyPr/>
                    <a:lstStyle/>
                    <a:p>
                      <a:pPr algn="ctr">
                        <a:lnSpc>
                          <a:spcPct val="150000"/>
                        </a:lnSpc>
                        <a:spcAft>
                          <a:spcPts val="0"/>
                        </a:spcAft>
                      </a:pPr>
                      <a:r>
                        <a:rPr lang="zh-CN" sz="2000" b="1" kern="100" dirty="0">
                          <a:solidFill>
                            <a:schemeClr val="accent6"/>
                          </a:solidFill>
                          <a:effectLst/>
                          <a:latin typeface="宋体" panose="02010600030101010101" pitchFamily="2" charset="-122"/>
                          <a:ea typeface="宋体" panose="02010600030101010101" pitchFamily="2" charset="-122"/>
                        </a:rPr>
                        <a:t>《旧唐书·太宗本纪》</a:t>
                      </a:r>
                      <a:endParaRPr lang="zh-CN" sz="2000" b="1" kern="100" dirty="0">
                        <a:solidFill>
                          <a:schemeClr val="accent6"/>
                        </a:solidFill>
                        <a:effectLst/>
                        <a:latin typeface="宋体" panose="02010600030101010101" pitchFamily="2" charset="-122"/>
                        <a:ea typeface="宋体" panose="02010600030101010101" pitchFamily="2" charset="-122"/>
                      </a:endParaRPr>
                    </a:p>
                  </a:txBody>
                  <a:tcPr marL="68579" marR="68579" marT="0" marB="0"/>
                </a:tc>
              </a:tr>
              <a:tr h="690338">
                <a:tc>
                  <a:txBody>
                    <a:bodyPr/>
                    <a:lstStyle/>
                    <a:p>
                      <a:pPr algn="just">
                        <a:lnSpc>
                          <a:spcPct val="150000"/>
                        </a:lnSpc>
                        <a:spcAft>
                          <a:spcPts val="0"/>
                        </a:spcAft>
                      </a:pPr>
                      <a:r>
                        <a:rPr lang="zh-CN" sz="2000" b="1" kern="100" dirty="0">
                          <a:solidFill>
                            <a:schemeClr val="accent6"/>
                          </a:solidFill>
                          <a:effectLst/>
                          <a:latin typeface="宋体" panose="02010600030101010101" pitchFamily="2" charset="-122"/>
                          <a:ea typeface="宋体" panose="02010600030101010101" pitchFamily="2" charset="-122"/>
                        </a:rPr>
                        <a:t>“秦王世民为西讨元帅……刘文静（唐朝将领）及薛举战于泾州，败绩。”</a:t>
                      </a:r>
                      <a:endParaRPr lang="zh-CN" sz="2000" b="1" kern="100" dirty="0">
                        <a:solidFill>
                          <a:schemeClr val="accent6"/>
                        </a:solidFill>
                        <a:effectLst/>
                        <a:latin typeface="宋体" panose="02010600030101010101" pitchFamily="2" charset="-122"/>
                        <a:ea typeface="宋体" panose="02010600030101010101" pitchFamily="2" charset="-122"/>
                      </a:endParaRPr>
                    </a:p>
                  </a:txBody>
                  <a:tcPr marL="68579" marR="68579" marT="0" marB="0"/>
                </a:tc>
                <a:tc>
                  <a:txBody>
                    <a:bodyPr/>
                    <a:lstStyle/>
                    <a:p>
                      <a:pPr algn="ctr">
                        <a:lnSpc>
                          <a:spcPct val="150000"/>
                        </a:lnSpc>
                        <a:spcAft>
                          <a:spcPts val="0"/>
                        </a:spcAft>
                      </a:pPr>
                      <a:r>
                        <a:rPr lang="zh-CN" sz="2000" b="1" kern="100" dirty="0">
                          <a:solidFill>
                            <a:schemeClr val="accent6"/>
                          </a:solidFill>
                          <a:effectLst/>
                          <a:latin typeface="宋体" panose="02010600030101010101" pitchFamily="2" charset="-122"/>
                          <a:ea typeface="宋体" panose="02010600030101010101" pitchFamily="2" charset="-122"/>
                        </a:rPr>
                        <a:t>《新唐书·高祖本纪》</a:t>
                      </a:r>
                      <a:endParaRPr lang="zh-CN" sz="2000" b="1" kern="100" dirty="0">
                        <a:solidFill>
                          <a:schemeClr val="accent6"/>
                        </a:solidFill>
                        <a:effectLst/>
                        <a:latin typeface="宋体" panose="02010600030101010101" pitchFamily="2" charset="-122"/>
                        <a:ea typeface="宋体" panose="02010600030101010101" pitchFamily="2" charset="-122"/>
                      </a:endParaRPr>
                    </a:p>
                  </a:txBody>
                  <a:tcPr marL="68579" marR="68579" marT="0" marB="0" anchor="ctr"/>
                </a:tc>
              </a:tr>
              <a:tr h="864569">
                <a:tc>
                  <a:txBody>
                    <a:bodyPr/>
                    <a:lstStyle/>
                    <a:p>
                      <a:pPr algn="just">
                        <a:lnSpc>
                          <a:spcPct val="150000"/>
                        </a:lnSpc>
                        <a:spcAft>
                          <a:spcPts val="0"/>
                        </a:spcAft>
                      </a:pPr>
                      <a:r>
                        <a:rPr lang="zh-CN" sz="2000" b="1" kern="100" dirty="0">
                          <a:solidFill>
                            <a:schemeClr val="accent6"/>
                          </a:solidFill>
                          <a:effectLst/>
                          <a:latin typeface="宋体" panose="02010600030101010101" pitchFamily="2" charset="-122"/>
                          <a:ea typeface="宋体" panose="02010600030101010101" pitchFamily="2" charset="-122"/>
                        </a:rPr>
                        <a:t>“薛举寇泾州，太宗为西讨元帅，进位雍州牧。七月，太宗有疾，诸将为举所败。”</a:t>
                      </a:r>
                      <a:endParaRPr lang="zh-CN" sz="2000" b="1" kern="100" dirty="0">
                        <a:solidFill>
                          <a:schemeClr val="accent6"/>
                        </a:solidFill>
                        <a:effectLst/>
                        <a:latin typeface="宋体" panose="02010600030101010101" pitchFamily="2" charset="-122"/>
                        <a:ea typeface="宋体" panose="02010600030101010101" pitchFamily="2" charset="-122"/>
                      </a:endParaRPr>
                    </a:p>
                  </a:txBody>
                  <a:tcPr marL="68579" marR="68579" marT="0" marB="0"/>
                </a:tc>
                <a:tc>
                  <a:txBody>
                    <a:bodyPr/>
                    <a:lstStyle/>
                    <a:p>
                      <a:pPr algn="ctr">
                        <a:lnSpc>
                          <a:spcPct val="150000"/>
                        </a:lnSpc>
                        <a:spcAft>
                          <a:spcPts val="0"/>
                        </a:spcAft>
                      </a:pPr>
                      <a:r>
                        <a:rPr lang="zh-CN" sz="2000" b="1" kern="100" dirty="0">
                          <a:solidFill>
                            <a:schemeClr val="accent6"/>
                          </a:solidFill>
                          <a:effectLst/>
                          <a:latin typeface="宋体" panose="02010600030101010101" pitchFamily="2" charset="-122"/>
                          <a:ea typeface="宋体" panose="02010600030101010101" pitchFamily="2" charset="-122"/>
                        </a:rPr>
                        <a:t>《新唐书·太宗本纪》</a:t>
                      </a:r>
                      <a:endParaRPr lang="zh-CN" sz="2000" b="1" kern="100" dirty="0">
                        <a:solidFill>
                          <a:schemeClr val="accent6"/>
                        </a:solidFill>
                        <a:effectLst/>
                        <a:latin typeface="宋体" panose="02010600030101010101" pitchFamily="2" charset="-122"/>
                        <a:ea typeface="宋体" panose="02010600030101010101" pitchFamily="2" charset="-122"/>
                      </a:endParaRPr>
                    </a:p>
                  </a:txBody>
                  <a:tcPr marL="68579" marR="68579" marT="0" marB="0" anchor="ctr"/>
                </a:tc>
              </a:tr>
            </a:tbl>
          </a:graphicData>
        </a:graphic>
      </p:graphicFrame>
      <p:sp>
        <p:nvSpPr>
          <p:cNvPr id="52246" name="矩形 4"/>
          <p:cNvSpPr>
            <a:spLocks noChangeArrowheads="1"/>
          </p:cNvSpPr>
          <p:nvPr/>
        </p:nvSpPr>
        <p:spPr bwMode="auto">
          <a:xfrm>
            <a:off x="250825" y="4437063"/>
            <a:ext cx="8713788" cy="2554288"/>
          </a:xfrm>
          <a:prstGeom prst="rect">
            <a:avLst/>
          </a:prstGeom>
          <a:noFill/>
          <a:ln w="9525">
            <a:noFill/>
            <a:miter lim="800000"/>
          </a:ln>
        </p:spPr>
        <p:txBody>
          <a:bodyPr>
            <a:sp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zh-CN" altLang="en-US" sz="20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rPr>
              <a:t>上</a:t>
            </a:r>
            <a:r>
              <a:rPr kumimoji="0" lang="zh-CN" altLang="zh-CN" sz="20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rPr>
              <a:t>表为不同史籍关于唐武德元年同一事件的历史叙述。据此能够被认定的历史事实是</a:t>
            </a:r>
            <a:endParaRPr kumimoji="0" lang="zh-CN" altLang="zh-CN" sz="20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endParaRPr>
          </a:p>
          <a:p>
            <a:pPr marL="0" marR="0" lvl="0" indent="0" algn="l" defTabSz="914400" rtl="0" eaLnBrk="0" fontAlgn="base" latinLnBrk="0" hangingPunct="0">
              <a:lnSpc>
                <a:spcPct val="100000"/>
              </a:lnSpc>
              <a:spcBef>
                <a:spcPct val="0"/>
              </a:spcBef>
              <a:spcAft>
                <a:spcPct val="0"/>
              </a:spcAft>
              <a:buClrTx/>
              <a:buSzTx/>
              <a:buFontTx/>
              <a:buNone/>
              <a:defRPr/>
            </a:pPr>
            <a:r>
              <a:rPr kumimoji="0" lang="en-US" altLang="zh-CN" sz="20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rPr>
              <a:t>A</a:t>
            </a:r>
            <a:r>
              <a:rPr kumimoji="0" lang="zh-CN" altLang="zh-CN" sz="20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rPr>
              <a:t>．皇帝李世民与薛举战于泾州</a:t>
            </a:r>
            <a:r>
              <a:rPr kumimoji="0" lang="en-US" altLang="zh-CN" sz="20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rPr>
              <a:t>         B</a:t>
            </a:r>
            <a:r>
              <a:rPr kumimoji="0" lang="zh-CN" altLang="zh-CN" sz="20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rPr>
              <a:t>．刘文静是战役中唐军的主帅</a:t>
            </a:r>
            <a:endParaRPr kumimoji="0" lang="zh-CN" altLang="zh-CN" sz="20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endParaRPr>
          </a:p>
          <a:p>
            <a:pPr marL="0" marR="0" lvl="0" indent="0" algn="l" defTabSz="914400" rtl="0" eaLnBrk="0" fontAlgn="base" latinLnBrk="0" hangingPunct="0">
              <a:lnSpc>
                <a:spcPct val="100000"/>
              </a:lnSpc>
              <a:spcBef>
                <a:spcPct val="0"/>
              </a:spcBef>
              <a:spcAft>
                <a:spcPct val="0"/>
              </a:spcAft>
              <a:buClrTx/>
              <a:buSzTx/>
              <a:buFontTx/>
              <a:buNone/>
              <a:defRPr/>
            </a:pPr>
            <a:r>
              <a:rPr kumimoji="0" lang="en-US" altLang="zh-CN" sz="20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rPr>
              <a:t>C</a:t>
            </a:r>
            <a:r>
              <a:rPr kumimoji="0" lang="zh-CN" altLang="zh-CN" sz="20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rPr>
              <a:t>．唐军与薛举在泾州作战失败</a:t>
            </a:r>
            <a:r>
              <a:rPr kumimoji="0" lang="en-US" altLang="zh-CN" sz="20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rPr>
              <a:t>    	D</a:t>
            </a:r>
            <a:r>
              <a:rPr kumimoji="0" lang="zh-CN" altLang="zh-CN" sz="20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rPr>
              <a:t>．李世民患病导致了战役失败</a:t>
            </a:r>
            <a:endParaRPr kumimoji="0" lang="en-US" altLang="zh-CN" sz="20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endParaRPr>
          </a:p>
          <a:p>
            <a:pPr marL="0" marR="0" lvl="0" indent="0" algn="l" defTabSz="914400" rtl="0" eaLnBrk="0" fontAlgn="base" latinLnBrk="0" hangingPunct="0">
              <a:lnSpc>
                <a:spcPct val="100000"/>
              </a:lnSpc>
              <a:spcBef>
                <a:spcPct val="0"/>
              </a:spcBef>
              <a:spcAft>
                <a:spcPct val="0"/>
              </a:spcAft>
              <a:buClrTx/>
              <a:buSzTx/>
              <a:buFontTx/>
              <a:buNone/>
              <a:defRPr/>
            </a:pPr>
            <a:endParaRPr kumimoji="0" lang="en-US" altLang="zh-CN" sz="20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endParaRPr>
          </a:p>
          <a:p>
            <a:pPr marL="0" marR="0" lvl="0" indent="0" algn="l" defTabSz="914400" rtl="0" eaLnBrk="0" fontAlgn="base" latinLnBrk="0" hangingPunct="0">
              <a:lnSpc>
                <a:spcPct val="100000"/>
              </a:lnSpc>
              <a:spcBef>
                <a:spcPct val="0"/>
              </a:spcBef>
              <a:spcAft>
                <a:spcPct val="0"/>
              </a:spcAft>
              <a:buClrTx/>
              <a:buSzTx/>
              <a:buFontTx/>
              <a:buNone/>
              <a:defRPr/>
            </a:pPr>
            <a:r>
              <a:rPr kumimoji="0" lang="zh-CN" altLang="en-US" sz="2000" b="1" i="0" u="none" strike="noStrike" kern="1200" cap="none" spc="0" normalizeH="0" baseline="0" noProof="0" dirty="0">
                <a:ln>
                  <a:noFill/>
                </a:ln>
                <a:solidFill>
                  <a:schemeClr val="accent6"/>
                </a:solidFill>
                <a:effectLst/>
                <a:uLnTx/>
                <a:uFillTx/>
                <a:latin typeface="+mn-ea"/>
                <a:ea typeface="宋体" panose="02010600030101010101" pitchFamily="2" charset="-122"/>
                <a:cs typeface="+mn-cs"/>
              </a:rPr>
              <a:t>选择题主观化：史学素养的考查</a:t>
            </a:r>
            <a:endParaRPr kumimoji="0" lang="en-US" altLang="zh-CN" sz="20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endParaRPr>
          </a:p>
          <a:p>
            <a:pPr marL="0" marR="0" lvl="0" indent="0" algn="l" defTabSz="914400" rtl="0" eaLnBrk="0" fontAlgn="base" latinLnBrk="0" hangingPunct="0">
              <a:lnSpc>
                <a:spcPct val="100000"/>
              </a:lnSpc>
              <a:spcBef>
                <a:spcPct val="0"/>
              </a:spcBef>
              <a:spcAft>
                <a:spcPct val="0"/>
              </a:spcAft>
              <a:buClrTx/>
              <a:buSzTx/>
              <a:buFontTx/>
              <a:buNone/>
              <a:defRPr/>
            </a:pPr>
            <a:endParaRPr kumimoji="0" lang="en-US" altLang="zh-CN" sz="20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endParaRPr>
          </a:p>
          <a:p>
            <a:pPr marL="0" marR="0" lvl="0" indent="0" algn="l" defTabSz="914400" rtl="0" eaLnBrk="0" fontAlgn="base" latinLnBrk="0" hangingPunct="0">
              <a:lnSpc>
                <a:spcPct val="100000"/>
              </a:lnSpc>
              <a:spcBef>
                <a:spcPct val="0"/>
              </a:spcBef>
              <a:spcAft>
                <a:spcPct val="0"/>
              </a:spcAft>
              <a:buClrTx/>
              <a:buSzTx/>
              <a:buFontTx/>
              <a:buNone/>
              <a:defRPr/>
            </a:pPr>
            <a:endParaRPr kumimoji="0" lang="zh-CN" altLang="zh-CN" sz="20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endParaRPr>
          </a:p>
        </p:txBody>
      </p:sp>
      <p:sp>
        <p:nvSpPr>
          <p:cNvPr id="52247" name="矩形 5"/>
          <p:cNvSpPr>
            <a:spLocks noChangeArrowheads="1"/>
          </p:cNvSpPr>
          <p:nvPr/>
        </p:nvSpPr>
        <p:spPr bwMode="auto">
          <a:xfrm>
            <a:off x="395288" y="434975"/>
            <a:ext cx="4572000" cy="400050"/>
          </a:xfrm>
          <a:prstGeom prst="rect">
            <a:avLst/>
          </a:prstGeom>
          <a:noFill/>
          <a:ln w="9525">
            <a:noFill/>
            <a:miter lim="800000"/>
          </a:ln>
        </p:spPr>
        <p:txBody>
          <a:bodyPr>
            <a:sp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zh-CN" altLang="en-US" sz="20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rPr>
              <a:t>例三</a:t>
            </a:r>
            <a:endParaRPr kumimoji="0" lang="zh-CN" altLang="zh-CN" sz="20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endParaRP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4" name="内容占位符 3"/>
          <p:cNvGraphicFramePr>
            <a:graphicFrameLocks noGrp="1"/>
          </p:cNvGraphicFramePr>
          <p:nvPr>
            <p:ph idx="1"/>
          </p:nvPr>
        </p:nvGraphicFramePr>
        <p:xfrm>
          <a:off x="303213" y="1268413"/>
          <a:ext cx="8640763" cy="2813050"/>
        </p:xfrm>
        <a:graphic>
          <a:graphicData uri="http://schemas.openxmlformats.org/drawingml/2006/table">
            <a:tbl>
              <a:tblPr>
                <a:tableStyleId>{5C22544A-7EE6-4342-B048-85BDC9FD1C3A}</a:tableStyleId>
              </a:tblPr>
              <a:tblGrid>
                <a:gridCol w="2484175"/>
                <a:gridCol w="1291147"/>
                <a:gridCol w="2045017"/>
                <a:gridCol w="2820422"/>
              </a:tblGrid>
              <a:tr h="468842">
                <a:tc gridSpan="4">
                  <a:txBody>
                    <a:bodyPr/>
                    <a:lstStyle/>
                    <a:p>
                      <a:pPr algn="ctr">
                        <a:lnSpc>
                          <a:spcPct val="150000"/>
                        </a:lnSpc>
                        <a:spcAft>
                          <a:spcPts val="0"/>
                        </a:spcAft>
                      </a:pPr>
                      <a:r>
                        <a:rPr lang="zh-CN" sz="2000" b="1" kern="100" dirty="0">
                          <a:solidFill>
                            <a:schemeClr val="accent6"/>
                          </a:solidFill>
                          <a:effectLst/>
                          <a:latin typeface="宋体" panose="02010600030101010101" pitchFamily="2" charset="-122"/>
                          <a:ea typeface="宋体" panose="02010600030101010101" pitchFamily="2" charset="-122"/>
                        </a:rPr>
                        <a:t>英国国民总收入变化表</a:t>
                      </a:r>
                      <a:endParaRPr lang="zh-CN" sz="2000" b="1" kern="100" dirty="0">
                        <a:solidFill>
                          <a:schemeClr val="accent6"/>
                        </a:solidFill>
                        <a:effectLst/>
                        <a:latin typeface="宋体" panose="02010600030101010101" pitchFamily="2" charset="-122"/>
                        <a:ea typeface="宋体" panose="02010600030101010101" pitchFamily="2" charset="-122"/>
                      </a:endParaRPr>
                    </a:p>
                  </a:txBody>
                  <a:tcPr marL="68578" marR="68578" marT="0" marB="0"/>
                </a:tc>
                <a:tc hMerge="1">
                  <a:tcPr/>
                </a:tc>
                <a:tc hMerge="1">
                  <a:tcPr/>
                </a:tc>
                <a:tc hMerge="1">
                  <a:tcPr/>
                </a:tc>
              </a:tr>
              <a:tr h="468842">
                <a:tc>
                  <a:txBody>
                    <a:bodyPr/>
                    <a:lstStyle/>
                    <a:p>
                      <a:pPr algn="ctr">
                        <a:lnSpc>
                          <a:spcPct val="150000"/>
                        </a:lnSpc>
                        <a:spcAft>
                          <a:spcPts val="0"/>
                        </a:spcAft>
                      </a:pPr>
                      <a:r>
                        <a:rPr lang="zh-CN" sz="2000" b="1" kern="100" dirty="0">
                          <a:solidFill>
                            <a:schemeClr val="accent6"/>
                          </a:solidFill>
                          <a:effectLst/>
                          <a:latin typeface="宋体" panose="02010600030101010101" pitchFamily="2" charset="-122"/>
                          <a:ea typeface="宋体" panose="02010600030101010101" pitchFamily="2" charset="-122"/>
                        </a:rPr>
                        <a:t>年份</a:t>
                      </a:r>
                      <a:endParaRPr lang="zh-CN" sz="2000" b="1" kern="100" dirty="0">
                        <a:solidFill>
                          <a:schemeClr val="accent6"/>
                        </a:solidFill>
                        <a:effectLst/>
                        <a:latin typeface="宋体" panose="02010600030101010101" pitchFamily="2" charset="-122"/>
                        <a:ea typeface="宋体" panose="02010600030101010101" pitchFamily="2" charset="-122"/>
                      </a:endParaRPr>
                    </a:p>
                  </a:txBody>
                  <a:tcPr marL="68578" marR="68578" marT="0" marB="0"/>
                </a:tc>
                <a:tc>
                  <a:txBody>
                    <a:bodyPr/>
                    <a:lstStyle/>
                    <a:p>
                      <a:pPr algn="ctr">
                        <a:lnSpc>
                          <a:spcPct val="150000"/>
                        </a:lnSpc>
                        <a:spcAft>
                          <a:spcPts val="0"/>
                        </a:spcAft>
                      </a:pPr>
                      <a:r>
                        <a:rPr lang="zh-CN" sz="2000" b="1" kern="100" dirty="0">
                          <a:solidFill>
                            <a:schemeClr val="accent6"/>
                          </a:solidFill>
                          <a:effectLst/>
                          <a:latin typeface="宋体" panose="02010600030101010101" pitchFamily="2" charset="-122"/>
                          <a:ea typeface="宋体" panose="02010600030101010101" pitchFamily="2" charset="-122"/>
                        </a:rPr>
                        <a:t>约</a:t>
                      </a:r>
                      <a:r>
                        <a:rPr lang="en-US" sz="2000" b="1" kern="100" dirty="0">
                          <a:solidFill>
                            <a:schemeClr val="accent6"/>
                          </a:solidFill>
                          <a:effectLst/>
                          <a:latin typeface="宋体" panose="02010600030101010101" pitchFamily="2" charset="-122"/>
                          <a:ea typeface="宋体" panose="02010600030101010101" pitchFamily="2" charset="-122"/>
                        </a:rPr>
                        <a:t>1770</a:t>
                      </a:r>
                      <a:endParaRPr lang="zh-CN" sz="2000" b="1" kern="100" dirty="0">
                        <a:solidFill>
                          <a:schemeClr val="accent6"/>
                        </a:solidFill>
                        <a:effectLst/>
                        <a:latin typeface="宋体" panose="02010600030101010101" pitchFamily="2" charset="-122"/>
                        <a:ea typeface="宋体" panose="02010600030101010101" pitchFamily="2" charset="-122"/>
                      </a:endParaRPr>
                    </a:p>
                  </a:txBody>
                  <a:tcPr marL="68578" marR="68578" marT="0" marB="0"/>
                </a:tc>
                <a:tc>
                  <a:txBody>
                    <a:bodyPr/>
                    <a:lstStyle/>
                    <a:p>
                      <a:pPr algn="ctr">
                        <a:lnSpc>
                          <a:spcPct val="150000"/>
                        </a:lnSpc>
                        <a:spcAft>
                          <a:spcPts val="0"/>
                        </a:spcAft>
                      </a:pPr>
                      <a:r>
                        <a:rPr lang="zh-CN" sz="2000" b="1" kern="100" dirty="0">
                          <a:solidFill>
                            <a:schemeClr val="accent6"/>
                          </a:solidFill>
                          <a:effectLst/>
                          <a:latin typeface="宋体" panose="02010600030101010101" pitchFamily="2" charset="-122"/>
                          <a:ea typeface="宋体" panose="02010600030101010101" pitchFamily="2" charset="-122"/>
                        </a:rPr>
                        <a:t>约</a:t>
                      </a:r>
                      <a:r>
                        <a:rPr lang="en-US" sz="2000" b="1" kern="100" dirty="0">
                          <a:solidFill>
                            <a:schemeClr val="accent6"/>
                          </a:solidFill>
                          <a:effectLst/>
                          <a:latin typeface="宋体" panose="02010600030101010101" pitchFamily="2" charset="-122"/>
                          <a:ea typeface="宋体" panose="02010600030101010101" pitchFamily="2" charset="-122"/>
                        </a:rPr>
                        <a:t>1790</a:t>
                      </a:r>
                      <a:r>
                        <a:rPr lang="zh-CN" sz="2000" b="1" kern="100" dirty="0">
                          <a:solidFill>
                            <a:schemeClr val="accent6"/>
                          </a:solidFill>
                          <a:effectLst/>
                          <a:latin typeface="宋体" panose="02010600030101010101" pitchFamily="2" charset="-122"/>
                          <a:ea typeface="宋体" panose="02010600030101010101" pitchFamily="2" charset="-122"/>
                        </a:rPr>
                        <a:t>～</a:t>
                      </a:r>
                      <a:r>
                        <a:rPr lang="en-US" sz="2000" b="1" kern="100" dirty="0">
                          <a:solidFill>
                            <a:schemeClr val="accent6"/>
                          </a:solidFill>
                          <a:effectLst/>
                          <a:latin typeface="宋体" panose="02010600030101010101" pitchFamily="2" charset="-122"/>
                          <a:ea typeface="宋体" panose="02010600030101010101" pitchFamily="2" charset="-122"/>
                        </a:rPr>
                        <a:t>1793</a:t>
                      </a:r>
                      <a:endParaRPr lang="zh-CN" sz="2000" b="1" kern="100" dirty="0">
                        <a:solidFill>
                          <a:schemeClr val="accent6"/>
                        </a:solidFill>
                        <a:effectLst/>
                        <a:latin typeface="宋体" panose="02010600030101010101" pitchFamily="2" charset="-122"/>
                        <a:ea typeface="宋体" panose="02010600030101010101" pitchFamily="2" charset="-122"/>
                      </a:endParaRPr>
                    </a:p>
                  </a:txBody>
                  <a:tcPr marL="68578" marR="68578" marT="0" marB="0"/>
                </a:tc>
                <a:tc>
                  <a:txBody>
                    <a:bodyPr/>
                    <a:lstStyle/>
                    <a:p>
                      <a:pPr algn="ctr">
                        <a:lnSpc>
                          <a:spcPct val="150000"/>
                        </a:lnSpc>
                        <a:spcAft>
                          <a:spcPts val="0"/>
                        </a:spcAft>
                      </a:pPr>
                      <a:r>
                        <a:rPr lang="zh-CN" sz="2000" b="1" kern="100" dirty="0">
                          <a:solidFill>
                            <a:schemeClr val="accent6"/>
                          </a:solidFill>
                          <a:effectLst/>
                          <a:latin typeface="宋体" panose="02010600030101010101" pitchFamily="2" charset="-122"/>
                          <a:ea typeface="宋体" panose="02010600030101010101" pitchFamily="2" charset="-122"/>
                        </a:rPr>
                        <a:t>约</a:t>
                      </a:r>
                      <a:r>
                        <a:rPr lang="en-US" sz="2000" b="1" kern="100" dirty="0">
                          <a:solidFill>
                            <a:schemeClr val="accent6"/>
                          </a:solidFill>
                          <a:effectLst/>
                          <a:latin typeface="宋体" panose="02010600030101010101" pitchFamily="2" charset="-122"/>
                          <a:ea typeface="宋体" panose="02010600030101010101" pitchFamily="2" charset="-122"/>
                        </a:rPr>
                        <a:t>1830</a:t>
                      </a:r>
                      <a:r>
                        <a:rPr lang="zh-CN" sz="2000" b="1" kern="100" dirty="0">
                          <a:solidFill>
                            <a:schemeClr val="accent6"/>
                          </a:solidFill>
                          <a:effectLst/>
                          <a:latin typeface="宋体" panose="02010600030101010101" pitchFamily="2" charset="-122"/>
                          <a:ea typeface="宋体" panose="02010600030101010101" pitchFamily="2" charset="-122"/>
                        </a:rPr>
                        <a:t>～</a:t>
                      </a:r>
                      <a:r>
                        <a:rPr lang="en-US" sz="2000" b="1" kern="100" dirty="0">
                          <a:solidFill>
                            <a:schemeClr val="accent6"/>
                          </a:solidFill>
                          <a:effectLst/>
                          <a:latin typeface="宋体" panose="02010600030101010101" pitchFamily="2" charset="-122"/>
                          <a:ea typeface="宋体" panose="02010600030101010101" pitchFamily="2" charset="-122"/>
                        </a:rPr>
                        <a:t>1835</a:t>
                      </a:r>
                      <a:endParaRPr lang="zh-CN" sz="2000" b="1" kern="100" dirty="0">
                        <a:solidFill>
                          <a:schemeClr val="accent6"/>
                        </a:solidFill>
                        <a:effectLst/>
                        <a:latin typeface="宋体" panose="02010600030101010101" pitchFamily="2" charset="-122"/>
                        <a:ea typeface="宋体" panose="02010600030101010101" pitchFamily="2" charset="-122"/>
                      </a:endParaRPr>
                    </a:p>
                  </a:txBody>
                  <a:tcPr marL="68578" marR="68578" marT="0" marB="0"/>
                </a:tc>
              </a:tr>
              <a:tr h="468842">
                <a:tc>
                  <a:txBody>
                    <a:bodyPr/>
                    <a:lstStyle/>
                    <a:p>
                      <a:pPr algn="ctr">
                        <a:lnSpc>
                          <a:spcPct val="150000"/>
                        </a:lnSpc>
                        <a:spcAft>
                          <a:spcPts val="0"/>
                        </a:spcAft>
                      </a:pPr>
                      <a:r>
                        <a:rPr lang="zh-CN" sz="2000" b="1" kern="100" dirty="0">
                          <a:solidFill>
                            <a:schemeClr val="accent6"/>
                          </a:solidFill>
                          <a:effectLst/>
                          <a:latin typeface="宋体" panose="02010600030101010101" pitchFamily="2" charset="-122"/>
                          <a:ea typeface="宋体" panose="02010600030101010101" pitchFamily="2" charset="-122"/>
                        </a:rPr>
                        <a:t>数额（百万英镑）</a:t>
                      </a:r>
                      <a:endParaRPr lang="zh-CN" sz="2000" b="1" kern="100" dirty="0">
                        <a:solidFill>
                          <a:schemeClr val="accent6"/>
                        </a:solidFill>
                        <a:effectLst/>
                        <a:latin typeface="宋体" panose="02010600030101010101" pitchFamily="2" charset="-122"/>
                        <a:ea typeface="宋体" panose="02010600030101010101" pitchFamily="2" charset="-122"/>
                      </a:endParaRPr>
                    </a:p>
                  </a:txBody>
                  <a:tcPr marL="68578" marR="68578" marT="0" marB="0"/>
                </a:tc>
                <a:tc>
                  <a:txBody>
                    <a:bodyPr/>
                    <a:lstStyle/>
                    <a:p>
                      <a:pPr algn="ctr">
                        <a:lnSpc>
                          <a:spcPct val="150000"/>
                        </a:lnSpc>
                        <a:spcAft>
                          <a:spcPts val="0"/>
                        </a:spcAft>
                      </a:pPr>
                      <a:r>
                        <a:rPr lang="en-US" sz="2000" b="1" kern="100" dirty="0">
                          <a:solidFill>
                            <a:schemeClr val="accent6"/>
                          </a:solidFill>
                          <a:effectLst/>
                          <a:latin typeface="宋体" panose="02010600030101010101" pitchFamily="2" charset="-122"/>
                          <a:ea typeface="宋体" panose="02010600030101010101" pitchFamily="2" charset="-122"/>
                        </a:rPr>
                        <a:t>140</a:t>
                      </a:r>
                      <a:endParaRPr lang="zh-CN" sz="2000" b="1" kern="100" dirty="0">
                        <a:solidFill>
                          <a:schemeClr val="accent6"/>
                        </a:solidFill>
                        <a:effectLst/>
                        <a:latin typeface="宋体" panose="02010600030101010101" pitchFamily="2" charset="-122"/>
                        <a:ea typeface="宋体" panose="02010600030101010101" pitchFamily="2" charset="-122"/>
                      </a:endParaRPr>
                    </a:p>
                  </a:txBody>
                  <a:tcPr marL="68578" marR="68578" marT="0" marB="0"/>
                </a:tc>
                <a:tc>
                  <a:txBody>
                    <a:bodyPr/>
                    <a:lstStyle/>
                    <a:p>
                      <a:pPr algn="ctr">
                        <a:lnSpc>
                          <a:spcPct val="150000"/>
                        </a:lnSpc>
                        <a:spcAft>
                          <a:spcPts val="0"/>
                        </a:spcAft>
                      </a:pPr>
                      <a:r>
                        <a:rPr lang="en-US" sz="2000" b="1" kern="100" dirty="0">
                          <a:solidFill>
                            <a:schemeClr val="accent6"/>
                          </a:solidFill>
                          <a:effectLst/>
                          <a:latin typeface="宋体" panose="02010600030101010101" pitchFamily="2" charset="-122"/>
                          <a:ea typeface="宋体" panose="02010600030101010101" pitchFamily="2" charset="-122"/>
                        </a:rPr>
                        <a:t>175</a:t>
                      </a:r>
                      <a:endParaRPr lang="zh-CN" sz="2000" b="1" kern="100" dirty="0">
                        <a:solidFill>
                          <a:schemeClr val="accent6"/>
                        </a:solidFill>
                        <a:effectLst/>
                        <a:latin typeface="宋体" panose="02010600030101010101" pitchFamily="2" charset="-122"/>
                        <a:ea typeface="宋体" panose="02010600030101010101" pitchFamily="2" charset="-122"/>
                      </a:endParaRPr>
                    </a:p>
                  </a:txBody>
                  <a:tcPr marL="68578" marR="68578" marT="0" marB="0"/>
                </a:tc>
                <a:tc>
                  <a:txBody>
                    <a:bodyPr/>
                    <a:lstStyle/>
                    <a:p>
                      <a:pPr algn="ctr">
                        <a:lnSpc>
                          <a:spcPct val="150000"/>
                        </a:lnSpc>
                        <a:spcAft>
                          <a:spcPts val="0"/>
                        </a:spcAft>
                      </a:pPr>
                      <a:r>
                        <a:rPr lang="en-US" sz="2000" b="1" kern="100" dirty="0">
                          <a:solidFill>
                            <a:schemeClr val="accent6"/>
                          </a:solidFill>
                          <a:effectLst/>
                          <a:latin typeface="宋体" panose="02010600030101010101" pitchFamily="2" charset="-122"/>
                          <a:ea typeface="宋体" panose="02010600030101010101" pitchFamily="2" charset="-122"/>
                        </a:rPr>
                        <a:t>360</a:t>
                      </a:r>
                      <a:endParaRPr lang="zh-CN" sz="2000" b="1" kern="100" dirty="0">
                        <a:solidFill>
                          <a:schemeClr val="accent6"/>
                        </a:solidFill>
                        <a:effectLst/>
                        <a:latin typeface="宋体" panose="02010600030101010101" pitchFamily="2" charset="-122"/>
                        <a:ea typeface="宋体" panose="02010600030101010101" pitchFamily="2" charset="-122"/>
                      </a:endParaRPr>
                    </a:p>
                  </a:txBody>
                  <a:tcPr marL="68578" marR="68578" marT="0" marB="0"/>
                </a:tc>
              </a:tr>
              <a:tr h="468842">
                <a:tc gridSpan="4">
                  <a:txBody>
                    <a:bodyPr/>
                    <a:lstStyle/>
                    <a:p>
                      <a:pPr algn="ctr">
                        <a:lnSpc>
                          <a:spcPct val="150000"/>
                        </a:lnSpc>
                        <a:spcAft>
                          <a:spcPts val="0"/>
                        </a:spcAft>
                      </a:pPr>
                      <a:r>
                        <a:rPr lang="zh-CN" sz="2000" b="1" kern="100" dirty="0">
                          <a:solidFill>
                            <a:schemeClr val="accent6"/>
                          </a:solidFill>
                          <a:effectLst/>
                          <a:latin typeface="宋体" panose="02010600030101010101" pitchFamily="2" charset="-122"/>
                          <a:ea typeface="宋体" panose="02010600030101010101" pitchFamily="2" charset="-122"/>
                        </a:rPr>
                        <a:t>英国工人实际工资变化表（即按实际购买力计算的工资，</a:t>
                      </a:r>
                      <a:r>
                        <a:rPr lang="en-US" sz="2000" b="1" kern="100" dirty="0">
                          <a:solidFill>
                            <a:schemeClr val="accent6"/>
                          </a:solidFill>
                          <a:effectLst/>
                          <a:latin typeface="宋体" panose="02010600030101010101" pitchFamily="2" charset="-122"/>
                          <a:ea typeface="宋体" panose="02010600030101010101" pitchFamily="2" charset="-122"/>
                        </a:rPr>
                        <a:t>1851</a:t>
                      </a:r>
                      <a:r>
                        <a:rPr lang="zh-CN" sz="2000" b="1" kern="100" dirty="0">
                          <a:solidFill>
                            <a:schemeClr val="accent6"/>
                          </a:solidFill>
                          <a:effectLst/>
                          <a:latin typeface="宋体" panose="02010600030101010101" pitchFamily="2" charset="-122"/>
                          <a:ea typeface="宋体" panose="02010600030101010101" pitchFamily="2" charset="-122"/>
                        </a:rPr>
                        <a:t>年为</a:t>
                      </a:r>
                      <a:r>
                        <a:rPr lang="en-US" sz="2000" b="1" kern="100" dirty="0">
                          <a:solidFill>
                            <a:schemeClr val="accent6"/>
                          </a:solidFill>
                          <a:effectLst/>
                          <a:latin typeface="宋体" panose="02010600030101010101" pitchFamily="2" charset="-122"/>
                          <a:ea typeface="宋体" panose="02010600030101010101" pitchFamily="2" charset="-122"/>
                        </a:rPr>
                        <a:t>100</a:t>
                      </a:r>
                      <a:r>
                        <a:rPr lang="zh-CN" sz="2000" b="1" kern="100" dirty="0">
                          <a:solidFill>
                            <a:schemeClr val="accent6"/>
                          </a:solidFill>
                          <a:effectLst/>
                          <a:latin typeface="宋体" panose="02010600030101010101" pitchFamily="2" charset="-122"/>
                          <a:ea typeface="宋体" panose="02010600030101010101" pitchFamily="2" charset="-122"/>
                        </a:rPr>
                        <a:t>。）</a:t>
                      </a:r>
                      <a:endParaRPr lang="zh-CN" sz="2000" b="1" kern="100" dirty="0">
                        <a:solidFill>
                          <a:schemeClr val="accent6"/>
                        </a:solidFill>
                        <a:effectLst/>
                        <a:latin typeface="宋体" panose="02010600030101010101" pitchFamily="2" charset="-122"/>
                        <a:ea typeface="宋体" panose="02010600030101010101" pitchFamily="2" charset="-122"/>
                      </a:endParaRPr>
                    </a:p>
                  </a:txBody>
                  <a:tcPr marL="68578" marR="68578" marT="0" marB="0"/>
                </a:tc>
                <a:tc hMerge="1">
                  <a:tcPr/>
                </a:tc>
                <a:tc hMerge="1">
                  <a:tcPr/>
                </a:tc>
                <a:tc hMerge="1">
                  <a:tcPr/>
                </a:tc>
              </a:tr>
              <a:tr h="468842">
                <a:tc>
                  <a:txBody>
                    <a:bodyPr/>
                    <a:lstStyle/>
                    <a:p>
                      <a:pPr algn="ctr">
                        <a:lnSpc>
                          <a:spcPct val="150000"/>
                        </a:lnSpc>
                        <a:spcAft>
                          <a:spcPts val="0"/>
                        </a:spcAft>
                      </a:pPr>
                      <a:r>
                        <a:rPr lang="zh-CN" sz="2000" b="1" kern="100" dirty="0">
                          <a:solidFill>
                            <a:schemeClr val="accent6"/>
                          </a:solidFill>
                          <a:effectLst/>
                          <a:latin typeface="宋体" panose="02010600030101010101" pitchFamily="2" charset="-122"/>
                          <a:ea typeface="宋体" panose="02010600030101010101" pitchFamily="2" charset="-122"/>
                        </a:rPr>
                        <a:t>年份</a:t>
                      </a:r>
                      <a:endParaRPr lang="zh-CN" sz="2000" b="1" kern="100" dirty="0">
                        <a:solidFill>
                          <a:schemeClr val="accent6"/>
                        </a:solidFill>
                        <a:effectLst/>
                        <a:latin typeface="宋体" panose="02010600030101010101" pitchFamily="2" charset="-122"/>
                        <a:ea typeface="宋体" panose="02010600030101010101" pitchFamily="2" charset="-122"/>
                      </a:endParaRPr>
                    </a:p>
                  </a:txBody>
                  <a:tcPr marL="68578" marR="68578" marT="0" marB="0"/>
                </a:tc>
                <a:tc>
                  <a:txBody>
                    <a:bodyPr/>
                    <a:lstStyle/>
                    <a:p>
                      <a:pPr algn="ctr">
                        <a:lnSpc>
                          <a:spcPct val="150000"/>
                        </a:lnSpc>
                        <a:spcAft>
                          <a:spcPts val="0"/>
                        </a:spcAft>
                      </a:pPr>
                      <a:r>
                        <a:rPr lang="en-US" sz="2000" b="1" kern="100" dirty="0">
                          <a:solidFill>
                            <a:schemeClr val="accent6"/>
                          </a:solidFill>
                          <a:effectLst/>
                          <a:latin typeface="宋体" panose="02010600030101010101" pitchFamily="2" charset="-122"/>
                          <a:ea typeface="宋体" panose="02010600030101010101" pitchFamily="2" charset="-122"/>
                        </a:rPr>
                        <a:t>1755</a:t>
                      </a:r>
                      <a:endParaRPr lang="zh-CN" sz="2000" b="1" kern="100" dirty="0">
                        <a:solidFill>
                          <a:schemeClr val="accent6"/>
                        </a:solidFill>
                        <a:effectLst/>
                        <a:latin typeface="宋体" panose="02010600030101010101" pitchFamily="2" charset="-122"/>
                        <a:ea typeface="宋体" panose="02010600030101010101" pitchFamily="2" charset="-122"/>
                      </a:endParaRPr>
                    </a:p>
                  </a:txBody>
                  <a:tcPr marL="68578" marR="68578" marT="0" marB="0"/>
                </a:tc>
                <a:tc>
                  <a:txBody>
                    <a:bodyPr/>
                    <a:lstStyle/>
                    <a:p>
                      <a:pPr algn="ctr">
                        <a:lnSpc>
                          <a:spcPct val="150000"/>
                        </a:lnSpc>
                        <a:spcAft>
                          <a:spcPts val="0"/>
                        </a:spcAft>
                      </a:pPr>
                      <a:r>
                        <a:rPr lang="en-US" sz="2000" b="1" kern="100" dirty="0">
                          <a:solidFill>
                            <a:schemeClr val="accent6"/>
                          </a:solidFill>
                          <a:effectLst/>
                          <a:latin typeface="宋体" panose="02010600030101010101" pitchFamily="2" charset="-122"/>
                          <a:ea typeface="宋体" panose="02010600030101010101" pitchFamily="2" charset="-122"/>
                        </a:rPr>
                        <a:t>1797</a:t>
                      </a:r>
                      <a:endParaRPr lang="zh-CN" sz="2000" b="1" kern="100" dirty="0">
                        <a:solidFill>
                          <a:schemeClr val="accent6"/>
                        </a:solidFill>
                        <a:effectLst/>
                        <a:latin typeface="宋体" panose="02010600030101010101" pitchFamily="2" charset="-122"/>
                        <a:ea typeface="宋体" panose="02010600030101010101" pitchFamily="2" charset="-122"/>
                      </a:endParaRPr>
                    </a:p>
                  </a:txBody>
                  <a:tcPr marL="68578" marR="68578" marT="0" marB="0"/>
                </a:tc>
                <a:tc>
                  <a:txBody>
                    <a:bodyPr/>
                    <a:lstStyle/>
                    <a:p>
                      <a:pPr algn="ctr">
                        <a:lnSpc>
                          <a:spcPct val="150000"/>
                        </a:lnSpc>
                        <a:spcAft>
                          <a:spcPts val="0"/>
                        </a:spcAft>
                      </a:pPr>
                      <a:r>
                        <a:rPr lang="en-US" sz="2000" b="1" kern="100" dirty="0">
                          <a:solidFill>
                            <a:schemeClr val="accent6"/>
                          </a:solidFill>
                          <a:effectLst/>
                          <a:latin typeface="宋体" panose="02010600030101010101" pitchFamily="2" charset="-122"/>
                          <a:ea typeface="宋体" panose="02010600030101010101" pitchFamily="2" charset="-122"/>
                        </a:rPr>
                        <a:t>1835</a:t>
                      </a:r>
                      <a:endParaRPr lang="zh-CN" sz="2000" b="1" kern="100" dirty="0">
                        <a:solidFill>
                          <a:schemeClr val="accent6"/>
                        </a:solidFill>
                        <a:effectLst/>
                        <a:latin typeface="宋体" panose="02010600030101010101" pitchFamily="2" charset="-122"/>
                        <a:ea typeface="宋体" panose="02010600030101010101" pitchFamily="2" charset="-122"/>
                      </a:endParaRPr>
                    </a:p>
                  </a:txBody>
                  <a:tcPr marL="68578" marR="68578" marT="0" marB="0"/>
                </a:tc>
              </a:tr>
              <a:tr h="468842">
                <a:tc>
                  <a:txBody>
                    <a:bodyPr/>
                    <a:lstStyle/>
                    <a:p>
                      <a:pPr algn="ctr">
                        <a:lnSpc>
                          <a:spcPct val="150000"/>
                        </a:lnSpc>
                        <a:spcAft>
                          <a:spcPts val="0"/>
                        </a:spcAft>
                      </a:pPr>
                      <a:r>
                        <a:rPr lang="zh-CN" sz="2000" b="1" kern="100" dirty="0">
                          <a:solidFill>
                            <a:schemeClr val="accent6"/>
                          </a:solidFill>
                          <a:effectLst/>
                          <a:latin typeface="宋体" panose="02010600030101010101" pitchFamily="2" charset="-122"/>
                          <a:ea typeface="宋体" panose="02010600030101010101" pitchFamily="2" charset="-122"/>
                        </a:rPr>
                        <a:t>指数</a:t>
                      </a:r>
                      <a:endParaRPr lang="zh-CN" sz="2000" b="1" kern="100" dirty="0">
                        <a:solidFill>
                          <a:schemeClr val="accent6"/>
                        </a:solidFill>
                        <a:effectLst/>
                        <a:latin typeface="宋体" panose="02010600030101010101" pitchFamily="2" charset="-122"/>
                        <a:ea typeface="宋体" panose="02010600030101010101" pitchFamily="2" charset="-122"/>
                      </a:endParaRPr>
                    </a:p>
                  </a:txBody>
                  <a:tcPr marL="68578" marR="68578" marT="0" marB="0"/>
                </a:tc>
                <a:tc>
                  <a:txBody>
                    <a:bodyPr/>
                    <a:lstStyle/>
                    <a:p>
                      <a:pPr algn="ctr">
                        <a:lnSpc>
                          <a:spcPct val="150000"/>
                        </a:lnSpc>
                        <a:spcAft>
                          <a:spcPts val="0"/>
                        </a:spcAft>
                      </a:pPr>
                      <a:r>
                        <a:rPr lang="en-US" sz="2000" b="1" kern="100" dirty="0">
                          <a:solidFill>
                            <a:schemeClr val="accent6"/>
                          </a:solidFill>
                          <a:effectLst/>
                          <a:latin typeface="宋体" panose="02010600030101010101" pitchFamily="2" charset="-122"/>
                          <a:ea typeface="宋体" panose="02010600030101010101" pitchFamily="2" charset="-122"/>
                        </a:rPr>
                        <a:t>42</a:t>
                      </a:r>
                      <a:r>
                        <a:rPr lang="zh-CN" sz="2000" b="1" kern="100" dirty="0">
                          <a:solidFill>
                            <a:schemeClr val="accent6"/>
                          </a:solidFill>
                          <a:effectLst/>
                          <a:latin typeface="宋体" panose="02010600030101010101" pitchFamily="2" charset="-122"/>
                          <a:ea typeface="宋体" panose="02010600030101010101" pitchFamily="2" charset="-122"/>
                        </a:rPr>
                        <a:t>．</a:t>
                      </a:r>
                      <a:r>
                        <a:rPr lang="en-US" sz="2000" b="1" kern="100" dirty="0">
                          <a:solidFill>
                            <a:schemeClr val="accent6"/>
                          </a:solidFill>
                          <a:effectLst/>
                          <a:latin typeface="宋体" panose="02010600030101010101" pitchFamily="2" charset="-122"/>
                          <a:ea typeface="宋体" panose="02010600030101010101" pitchFamily="2" charset="-122"/>
                        </a:rPr>
                        <a:t>74</a:t>
                      </a:r>
                      <a:endParaRPr lang="zh-CN" sz="2000" b="1" kern="100" dirty="0">
                        <a:solidFill>
                          <a:schemeClr val="accent6"/>
                        </a:solidFill>
                        <a:effectLst/>
                        <a:latin typeface="宋体" panose="02010600030101010101" pitchFamily="2" charset="-122"/>
                        <a:ea typeface="宋体" panose="02010600030101010101" pitchFamily="2" charset="-122"/>
                      </a:endParaRPr>
                    </a:p>
                  </a:txBody>
                  <a:tcPr marL="68578" marR="68578" marT="0" marB="0"/>
                </a:tc>
                <a:tc>
                  <a:txBody>
                    <a:bodyPr/>
                    <a:lstStyle/>
                    <a:p>
                      <a:pPr algn="ctr">
                        <a:lnSpc>
                          <a:spcPct val="150000"/>
                        </a:lnSpc>
                        <a:spcAft>
                          <a:spcPts val="0"/>
                        </a:spcAft>
                      </a:pPr>
                      <a:r>
                        <a:rPr lang="en-US" sz="2000" b="1" kern="100" dirty="0">
                          <a:solidFill>
                            <a:schemeClr val="accent6"/>
                          </a:solidFill>
                          <a:effectLst/>
                          <a:latin typeface="宋体" panose="02010600030101010101" pitchFamily="2" charset="-122"/>
                          <a:ea typeface="宋体" panose="02010600030101010101" pitchFamily="2" charset="-122"/>
                        </a:rPr>
                        <a:t>42</a:t>
                      </a:r>
                      <a:r>
                        <a:rPr lang="zh-CN" sz="2000" b="1" kern="100" dirty="0">
                          <a:solidFill>
                            <a:schemeClr val="accent6"/>
                          </a:solidFill>
                          <a:effectLst/>
                          <a:latin typeface="宋体" panose="02010600030101010101" pitchFamily="2" charset="-122"/>
                          <a:ea typeface="宋体" panose="02010600030101010101" pitchFamily="2" charset="-122"/>
                        </a:rPr>
                        <a:t>．</a:t>
                      </a:r>
                      <a:r>
                        <a:rPr lang="en-US" sz="2000" b="1" kern="100" dirty="0">
                          <a:solidFill>
                            <a:schemeClr val="accent6"/>
                          </a:solidFill>
                          <a:effectLst/>
                          <a:latin typeface="宋体" panose="02010600030101010101" pitchFamily="2" charset="-122"/>
                          <a:ea typeface="宋体" panose="02010600030101010101" pitchFamily="2" charset="-122"/>
                        </a:rPr>
                        <a:t>48</a:t>
                      </a:r>
                      <a:endParaRPr lang="zh-CN" sz="2000" b="1" kern="100" dirty="0">
                        <a:solidFill>
                          <a:schemeClr val="accent6"/>
                        </a:solidFill>
                        <a:effectLst/>
                        <a:latin typeface="宋体" panose="02010600030101010101" pitchFamily="2" charset="-122"/>
                        <a:ea typeface="宋体" panose="02010600030101010101" pitchFamily="2" charset="-122"/>
                      </a:endParaRPr>
                    </a:p>
                  </a:txBody>
                  <a:tcPr marL="68578" marR="68578" marT="0" marB="0"/>
                </a:tc>
                <a:tc>
                  <a:txBody>
                    <a:bodyPr/>
                    <a:lstStyle/>
                    <a:p>
                      <a:pPr algn="ctr">
                        <a:lnSpc>
                          <a:spcPct val="150000"/>
                        </a:lnSpc>
                        <a:spcAft>
                          <a:spcPts val="0"/>
                        </a:spcAft>
                      </a:pPr>
                      <a:r>
                        <a:rPr lang="en-US" sz="2000" b="1" kern="100" dirty="0">
                          <a:solidFill>
                            <a:schemeClr val="accent6"/>
                          </a:solidFill>
                          <a:effectLst/>
                          <a:latin typeface="宋体" panose="02010600030101010101" pitchFamily="2" charset="-122"/>
                          <a:ea typeface="宋体" panose="02010600030101010101" pitchFamily="2" charset="-122"/>
                        </a:rPr>
                        <a:t>78</a:t>
                      </a:r>
                      <a:r>
                        <a:rPr lang="zh-CN" sz="2000" b="1" kern="100" dirty="0">
                          <a:solidFill>
                            <a:schemeClr val="accent6"/>
                          </a:solidFill>
                          <a:effectLst/>
                          <a:latin typeface="宋体" panose="02010600030101010101" pitchFamily="2" charset="-122"/>
                          <a:ea typeface="宋体" panose="02010600030101010101" pitchFamily="2" charset="-122"/>
                        </a:rPr>
                        <a:t>．</a:t>
                      </a:r>
                      <a:r>
                        <a:rPr lang="en-US" sz="2000" b="1" kern="100" dirty="0">
                          <a:solidFill>
                            <a:schemeClr val="accent6"/>
                          </a:solidFill>
                          <a:effectLst/>
                          <a:latin typeface="宋体" panose="02010600030101010101" pitchFamily="2" charset="-122"/>
                          <a:ea typeface="宋体" panose="02010600030101010101" pitchFamily="2" charset="-122"/>
                        </a:rPr>
                        <a:t>69</a:t>
                      </a:r>
                      <a:endParaRPr lang="zh-CN" sz="2000" b="1" kern="100" dirty="0">
                        <a:solidFill>
                          <a:schemeClr val="accent6"/>
                        </a:solidFill>
                        <a:effectLst/>
                        <a:latin typeface="宋体" panose="02010600030101010101" pitchFamily="2" charset="-122"/>
                        <a:ea typeface="宋体" panose="02010600030101010101" pitchFamily="2" charset="-122"/>
                      </a:endParaRPr>
                    </a:p>
                  </a:txBody>
                  <a:tcPr marL="68578" marR="68578" marT="0" marB="0"/>
                </a:tc>
              </a:tr>
            </a:tbl>
          </a:graphicData>
        </a:graphic>
      </p:graphicFrame>
      <p:sp>
        <p:nvSpPr>
          <p:cNvPr id="59428" name="矩形 4"/>
          <p:cNvSpPr>
            <a:spLocks noChangeArrowheads="1"/>
          </p:cNvSpPr>
          <p:nvPr/>
        </p:nvSpPr>
        <p:spPr bwMode="auto">
          <a:xfrm>
            <a:off x="503238" y="4076700"/>
            <a:ext cx="8640763" cy="2924175"/>
          </a:xfrm>
          <a:prstGeom prst="rect">
            <a:avLst/>
          </a:prstGeom>
          <a:noFill/>
          <a:ln w="9525">
            <a:noFill/>
            <a:miter lim="800000"/>
          </a:ln>
        </p:spPr>
        <p:txBody>
          <a:bodyPr>
            <a:sp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altLang="zh-CN" sz="2400" b="1" i="0" u="none" strike="noStrike" kern="1200" cap="none" spc="0" normalizeH="0" baseline="0" noProof="0" dirty="0">
                <a:ln>
                  <a:noFill/>
                </a:ln>
                <a:solidFill>
                  <a:schemeClr val="tx1"/>
                </a:solidFill>
                <a:effectLst/>
                <a:uLnTx/>
                <a:uFillTx/>
                <a:latin typeface="宋体" panose="02010600030101010101" pitchFamily="2" charset="-122"/>
                <a:ea typeface="宋体" panose="02010600030101010101" pitchFamily="2" charset="-122"/>
                <a:cs typeface="+mn-cs"/>
              </a:rPr>
              <a:t>    </a:t>
            </a:r>
            <a:r>
              <a:rPr kumimoji="0" lang="zh-CN" altLang="zh-CN" sz="20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rPr>
              <a:t>综合</a:t>
            </a:r>
            <a:r>
              <a:rPr kumimoji="0" lang="zh-CN" altLang="en-US" sz="20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rPr>
              <a:t>上</a:t>
            </a:r>
            <a:r>
              <a:rPr kumimoji="0" lang="zh-CN" altLang="zh-CN" sz="20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rPr>
              <a:t>表可知，在工业革命期间，英国</a:t>
            </a:r>
            <a:endParaRPr kumimoji="0" lang="zh-CN" altLang="zh-CN" sz="20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endParaRPr>
          </a:p>
          <a:p>
            <a:pPr marL="0" marR="0" lvl="0" indent="0" algn="l" defTabSz="914400" rtl="0" eaLnBrk="0" fontAlgn="base" latinLnBrk="0" hangingPunct="0">
              <a:lnSpc>
                <a:spcPct val="100000"/>
              </a:lnSpc>
              <a:spcBef>
                <a:spcPct val="0"/>
              </a:spcBef>
              <a:spcAft>
                <a:spcPct val="0"/>
              </a:spcAft>
              <a:buClrTx/>
              <a:buSzTx/>
              <a:buFontTx/>
              <a:buNone/>
              <a:defRPr/>
            </a:pPr>
            <a:r>
              <a:rPr kumimoji="0" lang="en-US" altLang="zh-CN" sz="20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rPr>
              <a:t>     A</a:t>
            </a:r>
            <a:r>
              <a:rPr kumimoji="0" lang="zh-CN" altLang="zh-CN" sz="20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rPr>
              <a:t>．工人实际收入与经济发展同步增长</a:t>
            </a:r>
            <a:r>
              <a:rPr kumimoji="0" lang="en-US" altLang="zh-CN" sz="20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rPr>
              <a:t>   </a:t>
            </a:r>
            <a:endParaRPr kumimoji="0" lang="en-US" altLang="zh-CN" sz="20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endParaRPr>
          </a:p>
          <a:p>
            <a:pPr marL="0" marR="0" lvl="0" indent="0" algn="l" defTabSz="914400" rtl="0" eaLnBrk="0" fontAlgn="base" latinLnBrk="0" hangingPunct="0">
              <a:lnSpc>
                <a:spcPct val="100000"/>
              </a:lnSpc>
              <a:spcBef>
                <a:spcPct val="0"/>
              </a:spcBef>
              <a:spcAft>
                <a:spcPct val="0"/>
              </a:spcAft>
              <a:buClrTx/>
              <a:buSzTx/>
              <a:buFontTx/>
              <a:buNone/>
              <a:defRPr/>
            </a:pPr>
            <a:r>
              <a:rPr kumimoji="0" lang="en-US" altLang="zh-CN" sz="20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rPr>
              <a:t>     B</a:t>
            </a:r>
            <a:r>
              <a:rPr kumimoji="0" lang="zh-CN" altLang="zh-CN" sz="20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rPr>
              <a:t>．经济快速发展依赖于廉价的劳动力</a:t>
            </a:r>
            <a:endParaRPr kumimoji="0" lang="zh-CN" altLang="zh-CN" sz="20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endParaRPr>
          </a:p>
          <a:p>
            <a:pPr marL="0" marR="0" lvl="0" indent="0" algn="l" defTabSz="914400" rtl="0" eaLnBrk="0" fontAlgn="base" latinLnBrk="0" hangingPunct="0">
              <a:lnSpc>
                <a:spcPct val="100000"/>
              </a:lnSpc>
              <a:spcBef>
                <a:spcPct val="0"/>
              </a:spcBef>
              <a:spcAft>
                <a:spcPct val="0"/>
              </a:spcAft>
              <a:buClrTx/>
              <a:buSzTx/>
              <a:buFontTx/>
              <a:buNone/>
              <a:defRPr/>
            </a:pPr>
            <a:r>
              <a:rPr kumimoji="0" lang="en-US" altLang="zh-CN" sz="20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rPr>
              <a:t>     C</a:t>
            </a:r>
            <a:r>
              <a:rPr kumimoji="0" lang="zh-CN" altLang="zh-CN" sz="20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rPr>
              <a:t>．工人生活整体上没有改善</a:t>
            </a:r>
            <a:r>
              <a:rPr kumimoji="0" lang="en-US" altLang="zh-CN" sz="20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rPr>
              <a:t>           </a:t>
            </a:r>
            <a:endParaRPr kumimoji="0" lang="en-US" altLang="zh-CN" sz="20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endParaRPr>
          </a:p>
          <a:p>
            <a:pPr marL="0" marR="0" lvl="0" indent="0" algn="l" defTabSz="914400" rtl="0" eaLnBrk="0" fontAlgn="base" latinLnBrk="0" hangingPunct="0">
              <a:lnSpc>
                <a:spcPct val="100000"/>
              </a:lnSpc>
              <a:spcBef>
                <a:spcPct val="0"/>
              </a:spcBef>
              <a:spcAft>
                <a:spcPct val="0"/>
              </a:spcAft>
              <a:buClrTx/>
              <a:buSzTx/>
              <a:buFontTx/>
              <a:buNone/>
              <a:defRPr/>
            </a:pPr>
            <a:r>
              <a:rPr kumimoji="0" lang="en-US" altLang="zh-CN" sz="20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rPr>
              <a:t>     D</a:t>
            </a:r>
            <a:r>
              <a:rPr kumimoji="0" lang="zh-CN" altLang="zh-CN" sz="20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rPr>
              <a:t>．社会贫富差距进一步拉大</a:t>
            </a:r>
            <a:endParaRPr kumimoji="0" lang="en-US" altLang="zh-CN" sz="20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endParaRPr>
          </a:p>
          <a:p>
            <a:pPr marL="0" marR="0" lvl="0" indent="0" algn="l" defTabSz="914400" rtl="0" eaLnBrk="0" fontAlgn="base" latinLnBrk="0" hangingPunct="0">
              <a:lnSpc>
                <a:spcPct val="100000"/>
              </a:lnSpc>
              <a:spcBef>
                <a:spcPct val="0"/>
              </a:spcBef>
              <a:spcAft>
                <a:spcPct val="0"/>
              </a:spcAft>
              <a:buClrTx/>
              <a:buSzTx/>
              <a:buFontTx/>
              <a:buNone/>
              <a:defRPr/>
            </a:pPr>
            <a:endParaRPr kumimoji="0" lang="en-US" altLang="zh-CN" sz="20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endParaRPr>
          </a:p>
          <a:p>
            <a:pPr marL="0" marR="0" lvl="0" indent="0" algn="l" defTabSz="914400" rtl="0" eaLnBrk="0" fontAlgn="base" latinLnBrk="0" hangingPunct="0">
              <a:lnSpc>
                <a:spcPct val="100000"/>
              </a:lnSpc>
              <a:spcBef>
                <a:spcPct val="0"/>
              </a:spcBef>
              <a:spcAft>
                <a:spcPct val="0"/>
              </a:spcAft>
              <a:buClrTx/>
              <a:buSzTx/>
              <a:buFontTx/>
              <a:buNone/>
              <a:defRPr/>
            </a:pPr>
            <a:r>
              <a:rPr kumimoji="0" lang="en-US" altLang="zh-CN" sz="20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rPr>
              <a:t>     </a:t>
            </a:r>
            <a:r>
              <a:rPr kumimoji="0" lang="zh-CN" altLang="en-US" sz="2000" b="1" i="0" u="none" strike="noStrike" kern="1200" cap="none" spc="0" normalizeH="0" baseline="0" noProof="0" dirty="0">
                <a:ln>
                  <a:noFill/>
                </a:ln>
                <a:solidFill>
                  <a:schemeClr val="accent6"/>
                </a:solidFill>
                <a:effectLst/>
                <a:uLnTx/>
                <a:uFillTx/>
                <a:latin typeface="+mn-ea"/>
                <a:ea typeface="宋体" panose="02010600030101010101" pitchFamily="2" charset="-122"/>
                <a:cs typeface="+mn-cs"/>
              </a:rPr>
              <a:t>选择题主观化：学习方法的灵活</a:t>
            </a:r>
            <a:endParaRPr kumimoji="0" lang="en-US" altLang="zh-CN" sz="20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endParaRPr>
          </a:p>
          <a:p>
            <a:pPr marL="0" marR="0" lvl="0" indent="0" algn="l" defTabSz="914400" rtl="0" eaLnBrk="0" fontAlgn="base" latinLnBrk="0" hangingPunct="0">
              <a:lnSpc>
                <a:spcPct val="100000"/>
              </a:lnSpc>
              <a:spcBef>
                <a:spcPct val="0"/>
              </a:spcBef>
              <a:spcAft>
                <a:spcPct val="0"/>
              </a:spcAft>
              <a:buClrTx/>
              <a:buSzTx/>
              <a:buFontTx/>
              <a:buNone/>
              <a:defRPr/>
            </a:pPr>
            <a:endParaRPr kumimoji="0" lang="en-US" altLang="zh-CN" sz="20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endParaRPr>
          </a:p>
          <a:p>
            <a:pPr marL="0" marR="0" lvl="0" indent="0" algn="l" defTabSz="914400" rtl="0" eaLnBrk="0" fontAlgn="base" latinLnBrk="0" hangingPunct="0">
              <a:lnSpc>
                <a:spcPct val="100000"/>
              </a:lnSpc>
              <a:spcBef>
                <a:spcPct val="0"/>
              </a:spcBef>
              <a:spcAft>
                <a:spcPct val="0"/>
              </a:spcAft>
              <a:buClrTx/>
              <a:buSzTx/>
              <a:buFontTx/>
              <a:buNone/>
              <a:defRPr/>
            </a:pPr>
            <a:endParaRPr kumimoji="0" lang="zh-CN" altLang="zh-CN" sz="20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endParaRPr>
          </a:p>
        </p:txBody>
      </p:sp>
      <p:sp>
        <p:nvSpPr>
          <p:cNvPr id="59429" name="矩形 5"/>
          <p:cNvSpPr>
            <a:spLocks noChangeArrowheads="1"/>
          </p:cNvSpPr>
          <p:nvPr/>
        </p:nvSpPr>
        <p:spPr bwMode="auto">
          <a:xfrm>
            <a:off x="468313" y="692150"/>
            <a:ext cx="4572000" cy="400050"/>
          </a:xfrm>
          <a:prstGeom prst="rect">
            <a:avLst/>
          </a:prstGeom>
          <a:noFill/>
          <a:ln w="9525">
            <a:noFill/>
            <a:miter lim="800000"/>
          </a:ln>
        </p:spPr>
        <p:txBody>
          <a:bodyPr>
            <a:sp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zh-CN" altLang="en-US" sz="20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rPr>
              <a:t>例四</a:t>
            </a:r>
            <a:endParaRPr kumimoji="0" lang="zh-CN" altLang="zh-CN" sz="20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endParaRP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2466" name="Rectangle 4"/>
          <p:cNvSpPr>
            <a:spLocks noChangeArrowheads="1"/>
          </p:cNvSpPr>
          <p:nvPr/>
        </p:nvSpPr>
        <p:spPr bwMode="auto">
          <a:xfrm>
            <a:off x="468313" y="1352550"/>
            <a:ext cx="8856663" cy="4522788"/>
          </a:xfrm>
          <a:prstGeom prst="rect">
            <a:avLst/>
          </a:prstGeom>
          <a:noFill/>
          <a:ln w="9525">
            <a:noFill/>
            <a:miter lim="800000"/>
          </a:ln>
        </p:spPr>
        <p:txBody>
          <a:bodyPr wrap="none" anchor="ctr">
            <a:sp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zh-CN" altLang="en-US"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rPr>
              <a:t>例五  阅读材料，完成下列要求。</a:t>
            </a:r>
            <a:endParaRPr kumimoji="0" lang="en-US" altLang="zh-CN"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defRPr/>
            </a:pPr>
            <a:endParaRPr kumimoji="0" lang="zh-CN" altLang="en-US"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endParaRPr>
          </a:p>
          <a:p>
            <a:pPr marL="0" marR="0" lvl="0" indent="0" algn="l" defTabSz="914400" rtl="0" eaLnBrk="0" fontAlgn="base" latinLnBrk="0" hangingPunct="0">
              <a:lnSpc>
                <a:spcPct val="100000"/>
              </a:lnSpc>
              <a:spcBef>
                <a:spcPct val="0"/>
              </a:spcBef>
              <a:spcAft>
                <a:spcPct val="0"/>
              </a:spcAft>
              <a:buClrTx/>
              <a:buSzTx/>
              <a:buFontTx/>
              <a:buNone/>
              <a:defRPr/>
            </a:pPr>
            <a:r>
              <a:rPr kumimoji="0" lang="zh-CN" altLang="en-US"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rPr>
              <a:t>    材料一  在专制王权下的法国，国王曾自视为民族的代</a:t>
            </a:r>
            <a:endParaRPr kumimoji="0" lang="en-US" altLang="zh-CN"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defRPr/>
            </a:pPr>
            <a:r>
              <a:rPr kumimoji="0" lang="zh-CN" altLang="en-US"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rPr>
              <a:t>表，路易十四声称“朕即国家”“朕即民族”。启蒙思想家</a:t>
            </a:r>
            <a:endParaRPr kumimoji="0" lang="en-US" altLang="zh-CN"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defRPr/>
            </a:pPr>
            <a:r>
              <a:rPr kumimoji="0" lang="zh-CN" altLang="en-US"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rPr>
              <a:t>主张人民主权，抨击君主专制，阐述了与之相适应的民族思</a:t>
            </a:r>
            <a:endParaRPr kumimoji="0" lang="en-US" altLang="zh-CN"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defRPr/>
            </a:pPr>
            <a:r>
              <a:rPr kumimoji="0" lang="zh-CN" altLang="en-US"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rPr>
              <a:t>想：一个民族可以没有国王而将国家治理得井井有条，相反，</a:t>
            </a:r>
            <a:endParaRPr kumimoji="0" lang="en-US" altLang="zh-CN"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defRPr/>
            </a:pPr>
            <a:r>
              <a:rPr kumimoji="0" lang="zh-CN" altLang="en-US"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rPr>
              <a:t>一个国王若无国民则不存在，更不必说治理国家了，甚至表</a:t>
            </a:r>
            <a:endParaRPr kumimoji="0" lang="en-US" altLang="zh-CN"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defRPr/>
            </a:pPr>
            <a:r>
              <a:rPr kumimoji="0" lang="zh-CN" altLang="en-US"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rPr>
              <a:t>示“专制之下无祖国”。在法国大革命中，人们认为法兰西</a:t>
            </a:r>
            <a:endParaRPr kumimoji="0" lang="en-US" altLang="zh-CN"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defRPr/>
            </a:pPr>
            <a:r>
              <a:rPr kumimoji="0" lang="zh-CN" altLang="en-US"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rPr>
              <a:t>民族的成员不仅居住在同一地域、使用相同的语言，而且相</a:t>
            </a:r>
            <a:endParaRPr kumimoji="0" lang="en-US" altLang="zh-CN"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defRPr/>
            </a:pPr>
            <a:r>
              <a:rPr kumimoji="0" lang="zh-CN" altLang="en-US"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rPr>
              <a:t>互之间是平等的，全体法国人组成的法兰西民族。一般认为，</a:t>
            </a:r>
            <a:endParaRPr kumimoji="0" lang="en-US" altLang="zh-CN"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defRPr/>
            </a:pPr>
            <a:r>
              <a:rPr kumimoji="0" lang="zh-CN" altLang="en-US"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rPr>
              <a:t>法国大革命是法兰西民族诞生和民族主义形成的标志。</a:t>
            </a:r>
            <a:endParaRPr kumimoji="0" lang="zh-CN" altLang="en-US"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endParaRPr>
          </a:p>
          <a:p>
            <a:pPr marL="0" marR="0" lvl="0" indent="0" algn="l" defTabSz="914400" rtl="0" eaLnBrk="0" fontAlgn="base" latinLnBrk="0" hangingPunct="0">
              <a:lnSpc>
                <a:spcPct val="100000"/>
              </a:lnSpc>
              <a:spcBef>
                <a:spcPct val="0"/>
              </a:spcBef>
              <a:spcAft>
                <a:spcPct val="0"/>
              </a:spcAft>
              <a:buClrTx/>
              <a:buSzTx/>
              <a:buFontTx/>
              <a:buNone/>
              <a:defRPr/>
            </a:pPr>
            <a:r>
              <a:rPr kumimoji="0" lang="en-US" altLang="zh-CN"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rPr>
              <a:t>         ——</a:t>
            </a:r>
            <a:r>
              <a:rPr kumimoji="0" lang="zh-CN" altLang="en-US"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rPr>
              <a:t>摘编自李宏图</a:t>
            </a:r>
            <a:r>
              <a:rPr kumimoji="0" lang="en-US" altLang="zh-CN"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rPr>
              <a:t>《</a:t>
            </a:r>
            <a:r>
              <a:rPr kumimoji="0" lang="zh-CN" altLang="en-US"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rPr>
              <a:t>西欧近代民族主义思潮研究</a:t>
            </a:r>
            <a:r>
              <a:rPr kumimoji="0" lang="en-US" altLang="zh-CN"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rPr>
              <a:t>》</a:t>
            </a:r>
            <a:endParaRPr kumimoji="0" lang="en-US" altLang="zh-CN"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endParaRP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3490" name="矩形 1"/>
          <p:cNvSpPr>
            <a:spLocks noChangeArrowheads="1"/>
          </p:cNvSpPr>
          <p:nvPr/>
        </p:nvSpPr>
        <p:spPr bwMode="auto">
          <a:xfrm>
            <a:off x="611188" y="1196975"/>
            <a:ext cx="8137525" cy="5200650"/>
          </a:xfrm>
          <a:prstGeom prst="rect">
            <a:avLst/>
          </a:prstGeom>
          <a:noFill/>
          <a:ln w="9525">
            <a:noFill/>
            <a:miter lim="800000"/>
          </a:ln>
        </p:spPr>
        <p:txBody>
          <a:bodyPr>
            <a:sp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zh-CN" altLang="en-US" sz="4400" b="1" i="0" u="none" strike="noStrike" kern="1200" cap="none" spc="0" normalizeH="0" baseline="0" noProof="0" dirty="0">
                <a:ln>
                  <a:noFill/>
                </a:ln>
                <a:solidFill>
                  <a:schemeClr val="tx1"/>
                </a:solidFill>
                <a:effectLst/>
                <a:uLnTx/>
                <a:uFillTx/>
                <a:latin typeface="宋体" panose="02010600030101010101" pitchFamily="2" charset="-122"/>
                <a:ea typeface="宋体" panose="02010600030101010101" pitchFamily="2" charset="-122"/>
                <a:cs typeface="Times New Roman" panose="02020603050405020304" pitchFamily="18" charset="0"/>
              </a:rPr>
              <a:t>  </a:t>
            </a:r>
            <a:r>
              <a:rPr kumimoji="0" lang="zh-CN" altLang="en-US"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rPr>
              <a:t>材料二  盖民族主义，对于任何阶级，其意义皆不外</a:t>
            </a:r>
            <a:endParaRPr kumimoji="0" lang="en-US" altLang="zh-CN"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defRPr/>
            </a:pPr>
            <a:r>
              <a:rPr kumimoji="0" lang="zh-CN" altLang="en-US"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rPr>
              <a:t>免除帝国主义之侵略。其在实业界，苟无民族主义，则列强之经济的压迫，致自国生产永无发展之可能。其在劳动界，苟无民族主义，则依附帝国主义而生存之军阀及国内外之资本家，足以蚀其生命而有余。故民族解放之斗争，对于多数之民众，其目标皆不外反帝国主义而已。</a:t>
            </a:r>
            <a:endParaRPr kumimoji="0" lang="zh-CN" altLang="en-US"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endParaRPr>
          </a:p>
          <a:p>
            <a:pPr marL="0" marR="0" lvl="0" indent="0" algn="l" defTabSz="914400" rtl="0" eaLnBrk="0" fontAlgn="base" latinLnBrk="0" hangingPunct="0">
              <a:lnSpc>
                <a:spcPct val="100000"/>
              </a:lnSpc>
              <a:spcBef>
                <a:spcPct val="0"/>
              </a:spcBef>
              <a:spcAft>
                <a:spcPct val="0"/>
              </a:spcAft>
              <a:buClrTx/>
              <a:buSzTx/>
              <a:buFontTx/>
              <a:buNone/>
              <a:defRPr/>
            </a:pPr>
            <a:r>
              <a:rPr kumimoji="0" lang="en-US" altLang="zh-CN"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rPr>
              <a:t> ——《</a:t>
            </a:r>
            <a:r>
              <a:rPr kumimoji="0" lang="zh-CN" altLang="en-US"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rPr>
              <a:t>中国国民党第一次全国代表大会宣言</a:t>
            </a:r>
            <a:r>
              <a:rPr kumimoji="0" lang="en-US" altLang="zh-CN"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rPr>
              <a:t>》</a:t>
            </a:r>
            <a:r>
              <a:rPr kumimoji="0" lang="zh-CN" altLang="en-US"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rPr>
              <a:t>（</a:t>
            </a:r>
            <a:r>
              <a:rPr kumimoji="0" lang="en-US" altLang="zh-CN"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rPr>
              <a:t>1924</a:t>
            </a:r>
            <a:r>
              <a:rPr kumimoji="0" lang="zh-CN" altLang="en-US"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rPr>
              <a:t>年）</a:t>
            </a:r>
            <a:endParaRPr kumimoji="0" lang="en-US" altLang="zh-CN"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defRPr/>
            </a:pPr>
            <a:endParaRPr kumimoji="0" lang="zh-CN" altLang="en-US"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endParaRPr>
          </a:p>
          <a:p>
            <a:pPr marL="0" marR="0" lvl="0" indent="0" algn="l" defTabSz="914400" rtl="0" eaLnBrk="0" fontAlgn="base" latinLnBrk="0" hangingPunct="0">
              <a:lnSpc>
                <a:spcPct val="100000"/>
              </a:lnSpc>
              <a:spcBef>
                <a:spcPct val="0"/>
              </a:spcBef>
              <a:spcAft>
                <a:spcPct val="0"/>
              </a:spcAft>
              <a:buClrTx/>
              <a:buSzTx/>
              <a:buFontTx/>
              <a:buNone/>
              <a:defRPr/>
            </a:pPr>
            <a:r>
              <a:rPr kumimoji="0" lang="zh-CN" altLang="en-US"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rPr>
              <a:t>   （</a:t>
            </a:r>
            <a:r>
              <a:rPr kumimoji="0" lang="en-US" altLang="zh-CN"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rPr>
              <a:t>1</a:t>
            </a:r>
            <a:r>
              <a:rPr kumimoji="0" lang="zh-CN" altLang="en-US"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rPr>
              <a:t>）根据材料一并结合所学知识，说明法国大革命对近代民族主义形成的促进作用。</a:t>
            </a:r>
            <a:endParaRPr kumimoji="0" lang="zh-CN" altLang="en-US"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endParaRPr>
          </a:p>
          <a:p>
            <a:pPr marL="0" marR="0" lvl="0" indent="0" algn="l" defTabSz="914400" rtl="0" eaLnBrk="0" fontAlgn="base" latinLnBrk="0" hangingPunct="0">
              <a:lnSpc>
                <a:spcPct val="100000"/>
              </a:lnSpc>
              <a:spcBef>
                <a:spcPct val="0"/>
              </a:spcBef>
              <a:spcAft>
                <a:spcPct val="0"/>
              </a:spcAft>
              <a:buClrTx/>
              <a:buSzTx/>
              <a:buFontTx/>
              <a:buNone/>
              <a:defRPr/>
            </a:pPr>
            <a:r>
              <a:rPr kumimoji="0" lang="zh-CN" altLang="en-US"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rPr>
              <a:t>   （</a:t>
            </a:r>
            <a:r>
              <a:rPr kumimoji="0" lang="en-US" altLang="zh-CN"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rPr>
              <a:t>2</a:t>
            </a:r>
            <a:r>
              <a:rPr kumimoji="0" lang="zh-CN" altLang="en-US"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rPr>
              <a:t>）根据材料一、二并结合所学知识，概括国民党“一大”</a:t>
            </a:r>
            <a:r>
              <a:rPr kumimoji="0" lang="en-US" altLang="zh-CN"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rPr>
              <a:t>《</a:t>
            </a:r>
            <a:r>
              <a:rPr kumimoji="0" lang="zh-CN" altLang="en-US"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rPr>
              <a:t>宣言</a:t>
            </a:r>
            <a:r>
              <a:rPr kumimoji="0" lang="en-US" altLang="zh-CN"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rPr>
              <a:t>》</a:t>
            </a:r>
            <a:r>
              <a:rPr kumimoji="0" lang="zh-CN" altLang="en-US"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rPr>
              <a:t>中的民族主义与近代法国民族主义内涵的相同之处，并说明不同之处及其产生的原因。</a:t>
            </a:r>
            <a:endParaRPr kumimoji="0" lang="zh-CN" altLang="en-US"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endParaRP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4514" name="Rectangle 1"/>
          <p:cNvSpPr>
            <a:spLocks noChangeArrowheads="1"/>
          </p:cNvSpPr>
          <p:nvPr/>
        </p:nvSpPr>
        <p:spPr bwMode="auto">
          <a:xfrm>
            <a:off x="323850" y="1412875"/>
            <a:ext cx="8696325" cy="4462463"/>
          </a:xfrm>
          <a:prstGeom prst="rect">
            <a:avLst/>
          </a:prstGeom>
          <a:noFill/>
          <a:ln w="9525">
            <a:noFill/>
            <a:miter lim="800000"/>
          </a:ln>
        </p:spPr>
        <p:txBody>
          <a:bodyPr anchor="ctr">
            <a:spAutoFit/>
          </a:bodyPr>
          <a:lstStyle/>
          <a:p>
            <a:pPr marL="0" marR="0" lvl="0" indent="0" algn="l" defTabSz="914400" rtl="0" eaLnBrk="0" fontAlgn="base" latinLnBrk="0" hangingPunct="0">
              <a:lnSpc>
                <a:spcPct val="100000"/>
              </a:lnSpc>
              <a:spcBef>
                <a:spcPct val="0"/>
              </a:spcBef>
              <a:spcAft>
                <a:spcPct val="0"/>
              </a:spcAft>
              <a:buClrTx/>
              <a:buSzTx/>
              <a:buFontTx/>
              <a:buNone/>
              <a:tabLst>
                <a:tab pos="2628900" algn="l"/>
              </a:tabLst>
              <a:defRPr/>
            </a:pPr>
            <a:r>
              <a:rPr kumimoji="0" lang="en-US" altLang="zh-CN" sz="2000" b="1" i="0" u="none" strike="noStrike" kern="1200" cap="none" spc="0" normalizeH="0" baseline="0" noProof="0" dirty="0">
                <a:ln>
                  <a:noFill/>
                </a:ln>
                <a:solidFill>
                  <a:schemeClr val="tx1"/>
                </a:solidFill>
                <a:effectLst/>
                <a:uLnTx/>
                <a:uFillTx/>
                <a:latin typeface="宋体" panose="02010600030101010101" pitchFamily="2" charset="-122"/>
                <a:ea typeface="宋体" panose="02010600030101010101" pitchFamily="2" charset="-122"/>
                <a:cs typeface="Times New Roman" panose="02020603050405020304" pitchFamily="18" charset="0"/>
              </a:rPr>
              <a:t>   </a:t>
            </a:r>
            <a:r>
              <a:rPr kumimoji="0" lang="zh-CN" altLang="en-US"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rPr>
              <a:t>（</a:t>
            </a:r>
            <a:r>
              <a:rPr kumimoji="0" lang="en-US" altLang="zh-CN"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rPr>
              <a:t>1</a:t>
            </a:r>
            <a:r>
              <a:rPr kumimoji="0" lang="zh-CN" altLang="en-US"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rPr>
              <a:t>）作用：启蒙思想的广泛传播；君主专制被推翻；等级</a:t>
            </a:r>
            <a:endParaRPr kumimoji="0" lang="en-US" altLang="zh-CN"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628900" algn="l"/>
              </a:tabLst>
              <a:defRPr/>
            </a:pPr>
            <a:r>
              <a:rPr kumimoji="0" lang="zh-CN" altLang="en-US"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rPr>
              <a:t>制度被废除；</a:t>
            </a:r>
            <a:r>
              <a:rPr kumimoji="0" lang="en-US" altLang="zh-CN"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rPr>
              <a:t>《</a:t>
            </a:r>
            <a:r>
              <a:rPr kumimoji="0" lang="zh-CN" altLang="en-US"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rPr>
              <a:t>人权宣言</a:t>
            </a:r>
            <a:r>
              <a:rPr kumimoji="0" lang="en-US" altLang="zh-CN"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rPr>
              <a:t>》</a:t>
            </a:r>
            <a:r>
              <a:rPr kumimoji="0" lang="zh-CN" altLang="en-US"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rPr>
              <a:t>宣布了天赋人权和公民平等。</a:t>
            </a:r>
            <a:endParaRPr kumimoji="0" lang="zh-CN" altLang="en-US"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endParaRPr>
          </a:p>
          <a:p>
            <a:pPr marL="0" marR="0" lvl="0" indent="0" algn="l" defTabSz="914400" rtl="0" eaLnBrk="0" fontAlgn="base" latinLnBrk="0" hangingPunct="0">
              <a:lnSpc>
                <a:spcPct val="100000"/>
              </a:lnSpc>
              <a:spcBef>
                <a:spcPct val="0"/>
              </a:spcBef>
              <a:spcAft>
                <a:spcPct val="0"/>
              </a:spcAft>
              <a:buClrTx/>
              <a:buSzTx/>
              <a:buFontTx/>
              <a:buNone/>
              <a:tabLst>
                <a:tab pos="2628900" algn="l"/>
              </a:tabLst>
              <a:defRPr/>
            </a:pPr>
            <a:r>
              <a:rPr kumimoji="0" lang="zh-CN" altLang="en-US"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rPr>
              <a:t>   （</a:t>
            </a:r>
            <a:r>
              <a:rPr kumimoji="0" lang="en-US" altLang="zh-CN"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rPr>
              <a:t>2</a:t>
            </a:r>
            <a:r>
              <a:rPr kumimoji="0" lang="zh-CN" altLang="en-US"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rPr>
              <a:t>）相同：追求民主与平等。</a:t>
            </a:r>
            <a:endParaRPr kumimoji="0" lang="zh-CN" altLang="en-US"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endParaRPr>
          </a:p>
          <a:p>
            <a:pPr marL="0" marR="0" lvl="0" indent="0" algn="l" defTabSz="914400" rtl="0" eaLnBrk="0" fontAlgn="base" latinLnBrk="0" hangingPunct="0">
              <a:lnSpc>
                <a:spcPct val="100000"/>
              </a:lnSpc>
              <a:spcBef>
                <a:spcPct val="0"/>
              </a:spcBef>
              <a:spcAft>
                <a:spcPct val="0"/>
              </a:spcAft>
              <a:buClrTx/>
              <a:buSzTx/>
              <a:buFontTx/>
              <a:buNone/>
              <a:tabLst>
                <a:tab pos="2628900" algn="l"/>
              </a:tabLst>
              <a:defRPr/>
            </a:pPr>
            <a:r>
              <a:rPr kumimoji="0" lang="zh-CN" altLang="en-US"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rPr>
              <a:t>    不同：法国民族主义是反对国内专制；国民党“一大”</a:t>
            </a:r>
            <a:endParaRPr kumimoji="0" lang="en-US" altLang="zh-CN"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628900" algn="l"/>
              </a:tabLst>
              <a:defRPr/>
            </a:pPr>
            <a:r>
              <a:rPr kumimoji="0" lang="en-US" altLang="zh-CN"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rPr>
              <a:t>《</a:t>
            </a:r>
            <a:r>
              <a:rPr kumimoji="0" lang="zh-CN" altLang="en-US"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rPr>
              <a:t>宣言</a:t>
            </a:r>
            <a:r>
              <a:rPr kumimoji="0" lang="en-US" altLang="zh-CN"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rPr>
              <a:t>》</a:t>
            </a:r>
            <a:r>
              <a:rPr kumimoji="0" lang="zh-CN" altLang="en-US"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rPr>
              <a:t>中的民族主义突出反对帝国主义。</a:t>
            </a:r>
            <a:endParaRPr kumimoji="0" lang="zh-CN" altLang="en-US"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endParaRPr>
          </a:p>
          <a:p>
            <a:pPr marL="0" marR="0" lvl="0" indent="0" algn="l" defTabSz="914400" rtl="0" eaLnBrk="0" fontAlgn="base" latinLnBrk="0" hangingPunct="0">
              <a:lnSpc>
                <a:spcPct val="100000"/>
              </a:lnSpc>
              <a:spcBef>
                <a:spcPct val="0"/>
              </a:spcBef>
              <a:spcAft>
                <a:spcPct val="0"/>
              </a:spcAft>
              <a:buClrTx/>
              <a:buSzTx/>
              <a:buFontTx/>
              <a:buNone/>
              <a:tabLst>
                <a:tab pos="2628900" algn="l"/>
              </a:tabLst>
              <a:defRPr/>
            </a:pPr>
            <a:r>
              <a:rPr kumimoji="0" lang="zh-CN" altLang="en-US"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rPr>
              <a:t>    原因：封建专制与人民大众的矛盾是法国社会主要矛盾，</a:t>
            </a:r>
            <a:endParaRPr kumimoji="0" lang="en-US" altLang="zh-CN"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628900" algn="l"/>
              </a:tabLst>
              <a:defRPr/>
            </a:pPr>
            <a:r>
              <a:rPr kumimoji="0" lang="zh-CN" altLang="en-US"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rPr>
              <a:t>争取主权在民是主要任务；帝国主义与中华民族的矛盾是中国</a:t>
            </a:r>
            <a:endParaRPr kumimoji="0" lang="en-US" altLang="zh-CN"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628900" algn="l"/>
              </a:tabLst>
              <a:defRPr/>
            </a:pPr>
            <a:r>
              <a:rPr kumimoji="0" lang="zh-CN" altLang="en-US"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rPr>
              <a:t>社会的最主要矛盾，争取民族独立是主要任务；中国共产党和</a:t>
            </a:r>
            <a:endParaRPr kumimoji="0" lang="en-US" altLang="zh-CN"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628900" algn="l"/>
              </a:tabLst>
              <a:defRPr/>
            </a:pPr>
            <a:r>
              <a:rPr kumimoji="0" lang="zh-CN" altLang="en-US"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rPr>
              <a:t>苏俄的影响。</a:t>
            </a:r>
            <a:endParaRPr kumimoji="0" lang="en-US" altLang="zh-CN"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628900" algn="l"/>
              </a:tabLst>
              <a:defRPr/>
            </a:pPr>
            <a:endParaRPr kumimoji="0" lang="en-US" altLang="zh-CN"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628900" algn="l"/>
              </a:tabLst>
              <a:defRPr/>
            </a:pPr>
            <a:r>
              <a:rPr kumimoji="0" lang="en-US" altLang="zh-CN"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rPr>
              <a:t>    </a:t>
            </a:r>
            <a:r>
              <a:rPr kumimoji="0" lang="zh-CN" altLang="en-US"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Times New Roman" panose="02020603050405020304" pitchFamily="18" charset="0"/>
              </a:rPr>
              <a:t>材料题自主化：历史史实、思维路径的选择</a:t>
            </a:r>
            <a:endParaRPr kumimoji="0" lang="zh-CN" altLang="en-US" sz="2400" b="1" i="0" u="none" strike="noStrike" kern="1200" cap="none" spc="0" normalizeH="0" baseline="0" noProof="0" dirty="0">
              <a:ln>
                <a:noFill/>
              </a:ln>
              <a:solidFill>
                <a:schemeClr val="accent6"/>
              </a:solidFill>
              <a:effectLst/>
              <a:uLnTx/>
              <a:uFillTx/>
              <a:latin typeface="宋体" panose="02010600030101010101" pitchFamily="2" charset="-122"/>
              <a:ea typeface="宋体" panose="02010600030101010101" pitchFamily="2" charset="-122"/>
              <a:cs typeface="+mn-cs"/>
            </a:endParaRPr>
          </a:p>
          <a:p>
            <a:pPr marL="0" marR="0" lvl="0" indent="0" algn="l" defTabSz="914400" rtl="0" eaLnBrk="0" fontAlgn="base" latinLnBrk="0" hangingPunct="0">
              <a:lnSpc>
                <a:spcPct val="100000"/>
              </a:lnSpc>
              <a:spcBef>
                <a:spcPct val="0"/>
              </a:spcBef>
              <a:spcAft>
                <a:spcPct val="0"/>
              </a:spcAft>
              <a:buClrTx/>
              <a:buSzTx/>
              <a:buFontTx/>
              <a:buNone/>
              <a:tabLst>
                <a:tab pos="2628900" algn="l"/>
              </a:tabLst>
              <a:defRPr/>
            </a:pPr>
            <a:endParaRPr kumimoji="0" lang="zh-CN" altLang="en-US" sz="2000" b="1" i="0" u="none" strike="noStrike" kern="1200" cap="none" spc="0" normalizeH="0" baseline="0" noProof="0" dirty="0">
              <a:ln>
                <a:noFill/>
              </a:ln>
              <a:solidFill>
                <a:schemeClr val="tx1"/>
              </a:solidFill>
              <a:effectLst/>
              <a:uLnTx/>
              <a:uFillTx/>
              <a:latin typeface="宋体" panose="02010600030101010101" pitchFamily="2" charset="-122"/>
              <a:ea typeface="宋体" panose="02010600030101010101" pitchFamily="2" charset="-122"/>
              <a:cs typeface="+mn-cs"/>
            </a:endParaRP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5842" name="矩形 1"/>
          <p:cNvSpPr>
            <a:spLocks noChangeArrowheads="1"/>
          </p:cNvSpPr>
          <p:nvPr/>
        </p:nvSpPr>
        <p:spPr bwMode="auto">
          <a:xfrm>
            <a:off x="179388" y="2205038"/>
            <a:ext cx="8820150" cy="3170238"/>
          </a:xfrm>
          <a:prstGeom prst="rect">
            <a:avLst/>
          </a:prstGeom>
          <a:noFill/>
          <a:ln w="9525">
            <a:noFill/>
            <a:miter lim="800000"/>
          </a:ln>
        </p:spPr>
        <p:txBody>
          <a:bodyPr>
            <a:sp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altLang="zh-TW" sz="2800" b="0" i="0" u="none" strike="noStrike" kern="1200" cap="none" spc="0" normalizeH="0" baseline="0" noProof="0" dirty="0" smtClean="0">
                <a:ln>
                  <a:noFill/>
                </a:ln>
                <a:solidFill>
                  <a:schemeClr val="tx1"/>
                </a:solidFill>
                <a:effectLst/>
                <a:uLnTx/>
                <a:uFillTx/>
                <a:latin typeface="Arial" panose="020B0604020202020204" pitchFamily="34" charset="0"/>
                <a:ea typeface="宋体" panose="02010600030101010101" pitchFamily="2" charset="-122"/>
                <a:cs typeface="+mn-cs"/>
              </a:rPr>
              <a:t> </a:t>
            </a:r>
            <a:r>
              <a:rPr kumimoji="0" lang="en-US" altLang="zh-CN" sz="2800" b="1" i="0" u="none" strike="noStrike" kern="1200" cap="none" spc="0" normalizeH="0" baseline="0" noProof="0" dirty="0" smtClean="0">
                <a:ln>
                  <a:noFill/>
                </a:ln>
                <a:solidFill>
                  <a:schemeClr val="accent6"/>
                </a:solidFill>
                <a:effectLst/>
                <a:uLnTx/>
                <a:uFillTx/>
                <a:latin typeface="+mn-ea"/>
                <a:ea typeface="宋体" panose="02010600030101010101" pitchFamily="2" charset="-122"/>
                <a:cs typeface="+mn-cs"/>
              </a:rPr>
              <a:t>3.</a:t>
            </a:r>
            <a:r>
              <a:rPr kumimoji="0" lang="zh-CN" altLang="en-US" sz="2800" b="1" i="0" u="none" strike="noStrike" kern="1200" cap="none" spc="0" normalizeH="0" baseline="0" noProof="0" dirty="0" smtClean="0">
                <a:ln>
                  <a:noFill/>
                </a:ln>
                <a:solidFill>
                  <a:schemeClr val="accent6"/>
                </a:solidFill>
                <a:effectLst/>
                <a:uLnTx/>
                <a:uFillTx/>
                <a:latin typeface="+mn-ea"/>
                <a:ea typeface="宋体" panose="02010600030101010101" pitchFamily="2" charset="-122"/>
                <a:cs typeface="+mn-cs"/>
              </a:rPr>
              <a:t>把握备考“关键概念、重要时段、关联话题”</a:t>
            </a:r>
            <a:endParaRPr kumimoji="0" lang="en-US" altLang="zh-CN" sz="2800" b="1" i="0" u="none" strike="noStrike" kern="1200" cap="none" spc="0" normalizeH="0" baseline="0" noProof="0" dirty="0" smtClean="0">
              <a:ln>
                <a:noFill/>
              </a:ln>
              <a:solidFill>
                <a:schemeClr val="accent6"/>
              </a:solidFill>
              <a:effectLst/>
              <a:uLnTx/>
              <a:uFillTx/>
              <a:latin typeface="+mn-ea"/>
              <a:ea typeface="宋体" panose="02010600030101010101" pitchFamily="2" charset="-122"/>
              <a:cs typeface="+mn-cs"/>
            </a:endParaRPr>
          </a:p>
          <a:p>
            <a:pPr marL="0" marR="0" lvl="0" indent="0" algn="l" defTabSz="914400" rtl="0" eaLnBrk="0" fontAlgn="base" latinLnBrk="0" hangingPunct="0">
              <a:lnSpc>
                <a:spcPct val="100000"/>
              </a:lnSpc>
              <a:spcBef>
                <a:spcPct val="0"/>
              </a:spcBef>
              <a:spcAft>
                <a:spcPct val="0"/>
              </a:spcAft>
              <a:buClrTx/>
              <a:buSzTx/>
              <a:buFontTx/>
              <a:buNone/>
              <a:defRPr/>
            </a:pPr>
            <a:endParaRPr kumimoji="0" lang="en-US" altLang="zh-TW" sz="2800" b="1" i="0" u="none" strike="noStrike" kern="1200" cap="none" spc="0" normalizeH="0" baseline="0" noProof="0" dirty="0" smtClean="0">
              <a:ln>
                <a:noFill/>
              </a:ln>
              <a:solidFill>
                <a:schemeClr val="accent6"/>
              </a:solidFill>
              <a:effectLst/>
              <a:uLnTx/>
              <a:uFillTx/>
              <a:latin typeface="+mn-ea"/>
              <a:ea typeface="宋体" panose="02010600030101010101" pitchFamily="2" charset="-122"/>
              <a:cs typeface="+mn-cs"/>
            </a:endParaRPr>
          </a:p>
          <a:p>
            <a:pPr marL="0" marR="0" lvl="0" indent="0" algn="l" defTabSz="914400" rtl="0" eaLnBrk="0" fontAlgn="base" latinLnBrk="0" hangingPunct="0">
              <a:lnSpc>
                <a:spcPct val="100000"/>
              </a:lnSpc>
              <a:spcBef>
                <a:spcPct val="0"/>
              </a:spcBef>
              <a:spcAft>
                <a:spcPct val="0"/>
              </a:spcAft>
              <a:buClrTx/>
              <a:buSzTx/>
              <a:buFontTx/>
              <a:buNone/>
              <a:defRPr/>
            </a:pPr>
            <a:r>
              <a:rPr kumimoji="0" lang="en-US" altLang="zh-TW" sz="2800" b="1" i="0" u="none" strike="noStrike" kern="1200" cap="none" spc="0" normalizeH="0" baseline="0" noProof="0" dirty="0" smtClean="0">
                <a:ln>
                  <a:noFill/>
                </a:ln>
                <a:solidFill>
                  <a:schemeClr val="accent6"/>
                </a:solidFill>
                <a:effectLst/>
                <a:uLnTx/>
                <a:uFillTx/>
                <a:latin typeface="+mn-ea"/>
                <a:ea typeface="宋体" panose="02010600030101010101" pitchFamily="2" charset="-122"/>
                <a:cs typeface="+mn-cs"/>
              </a:rPr>
              <a:t>   </a:t>
            </a:r>
            <a:r>
              <a:rPr kumimoji="0" lang="zh-TW" altLang="zh-CN" sz="2400" b="1" i="0" u="none" strike="noStrike" kern="1200" cap="none" spc="0" normalizeH="0" baseline="0" noProof="0" dirty="0" smtClean="0">
                <a:ln>
                  <a:noFill/>
                </a:ln>
                <a:solidFill>
                  <a:schemeClr val="accent2"/>
                </a:solidFill>
                <a:effectLst/>
                <a:uLnTx/>
                <a:uFillTx/>
                <a:latin typeface="Arial" panose="020B0604020202020204" pitchFamily="34" charset="0"/>
                <a:ea typeface="宋体" panose="02010600030101010101" pitchFamily="2" charset="-122"/>
                <a:cs typeface="+mn-cs"/>
              </a:rPr>
              <a:t>如果说一轮复习的方法可以灵活处理，或按课本单元章节的顺序、或按通史顺序都是可以的，那么二轮复习我们认为必须重构课本知识，搭建大的历史认知格局。</a:t>
            </a:r>
            <a:r>
              <a:rPr kumimoji="0" lang="zh-CN" altLang="zh-CN" sz="2400" b="1" i="0" u="none" strike="noStrike" kern="1200" cap="none" spc="0" normalizeH="0" baseline="0" noProof="0" dirty="0" smtClean="0">
                <a:ln>
                  <a:noFill/>
                </a:ln>
                <a:solidFill>
                  <a:schemeClr val="accent2"/>
                </a:solidFill>
                <a:effectLst/>
                <a:uLnTx/>
                <a:uFillTx/>
                <a:latin typeface="Arial" panose="020B0604020202020204" pitchFamily="34" charset="0"/>
                <a:ea typeface="宋体" panose="02010600030101010101" pitchFamily="2" charset="-122"/>
                <a:cs typeface="+mn-cs"/>
              </a:rPr>
              <a:t>主题复习——用更高视野构建大历史框架</a:t>
            </a:r>
            <a:r>
              <a:rPr kumimoji="0" lang="zh-CN" altLang="en-US" sz="2400" b="1" i="0" u="none" strike="noStrike" kern="1200" cap="none" spc="0" normalizeH="0" baseline="0" noProof="0" dirty="0" smtClean="0">
                <a:ln>
                  <a:noFill/>
                </a:ln>
                <a:solidFill>
                  <a:schemeClr val="accent2"/>
                </a:solidFill>
                <a:effectLst/>
                <a:uLnTx/>
                <a:uFillTx/>
                <a:latin typeface="Arial" panose="020B0604020202020204" pitchFamily="34" charset="0"/>
                <a:ea typeface="宋体" panose="02010600030101010101" pitchFamily="2" charset="-122"/>
                <a:cs typeface="+mn-cs"/>
              </a:rPr>
              <a:t>既是较好选择。</a:t>
            </a:r>
            <a:endParaRPr kumimoji="0" lang="zh-CN" altLang="zh-CN" sz="2400" b="1" i="0" u="none" strike="noStrike" kern="1200" cap="none" spc="0" normalizeH="0" baseline="0" noProof="0" dirty="0" smtClean="0">
              <a:ln>
                <a:noFill/>
              </a:ln>
              <a:solidFill>
                <a:schemeClr val="accent2"/>
              </a:solidFill>
              <a:effectLst/>
              <a:uLnTx/>
              <a:uFillTx/>
              <a:latin typeface="Arial" panose="020B0604020202020204" pitchFamily="34" charset="0"/>
              <a:ea typeface="宋体" panose="02010600030101010101" pitchFamily="2" charset="-122"/>
              <a:cs typeface="+mn-cs"/>
            </a:endParaRPr>
          </a:p>
          <a:p>
            <a:pPr marL="0" marR="0" lvl="0" indent="0" algn="l" defTabSz="914400" rtl="0" eaLnBrk="0" fontAlgn="base" latinLnBrk="0" hangingPunct="0">
              <a:lnSpc>
                <a:spcPct val="100000"/>
              </a:lnSpc>
              <a:spcBef>
                <a:spcPct val="0"/>
              </a:spcBef>
              <a:spcAft>
                <a:spcPct val="0"/>
              </a:spcAft>
              <a:buClrTx/>
              <a:buSzTx/>
              <a:buFontTx/>
              <a:buNone/>
              <a:defRPr/>
            </a:pPr>
            <a:endParaRPr kumimoji="0" lang="zh-CN" altLang="en-US" sz="4400" b="1" i="0" u="none" strike="noStrike" kern="1200" cap="none" spc="0" normalizeH="0" baseline="0" noProof="0" dirty="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hasCustomPrompt="1"/>
          </p:nvPr>
        </p:nvSpPr>
        <p:spPr>
          <a:xfrm>
            <a:off x="0" y="2327275"/>
            <a:ext cx="8785225" cy="4530725"/>
          </a:xfrm>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 typeface="Wingdings" panose="05000000000000000000" pitchFamily="2" charset="2"/>
              <a:buNone/>
              <a:defRPr/>
            </a:pPr>
            <a:r>
              <a:rPr kumimoji="0" lang="zh-CN" altLang="en-US" sz="3200" b="1" i="0" u="none" strike="noStrike" kern="1200" cap="none" spc="0" normalizeH="0" baseline="0" noProof="0" dirty="0" smtClean="0">
                <a:ln>
                  <a:noFill/>
                </a:ln>
                <a:solidFill>
                  <a:schemeClr val="tx1"/>
                </a:solidFill>
                <a:effectLst/>
                <a:uLnTx/>
                <a:uFillTx/>
                <a:latin typeface="+mn-lt"/>
                <a:ea typeface="+mn-ea"/>
                <a:cs typeface="+mn-cs"/>
              </a:rPr>
              <a:t>         </a:t>
            </a:r>
            <a:r>
              <a:rPr kumimoji="0" lang="zh-CN" altLang="en-US" sz="2800" b="1" i="0" u="none" strike="noStrike" kern="1200" cap="none" spc="0" normalizeH="0" baseline="0" noProof="0" dirty="0" smtClean="0">
                <a:ln>
                  <a:noFill/>
                </a:ln>
                <a:solidFill>
                  <a:schemeClr val="accent6"/>
                </a:solidFill>
                <a:effectLst/>
                <a:uLnTx/>
                <a:uFillTx/>
                <a:latin typeface="+mn-lt"/>
                <a:ea typeface="+mn-ea"/>
                <a:cs typeface="+mn-cs"/>
              </a:rPr>
              <a:t>世界古代史：古代雅典民主政治的主要特点及其影响；古代罗马法的主要精神和原则及其对后世的影响；古希腊罗马先哲的主要思想主张；古希腊罗马与同时代古代中国政治、经济、思想文化方面的比较。</a:t>
            </a:r>
            <a:endParaRPr kumimoji="0" lang="zh-CN" altLang="en-US" sz="2800" b="1" i="0" u="none" strike="noStrike" kern="1200" cap="none" spc="0" normalizeH="0" baseline="0" noProof="0" dirty="0">
              <a:ln>
                <a:noFill/>
              </a:ln>
              <a:solidFill>
                <a:schemeClr val="accent6"/>
              </a:solidFill>
              <a:effectLst/>
              <a:uLnTx/>
              <a:uFillTx/>
              <a:latin typeface="+mn-lt"/>
              <a:ea typeface="+mn-ea"/>
              <a:cs typeface="+mn-cs"/>
            </a:endParaRP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1857" name="Rectangle 1"/>
          <p:cNvSpPr>
            <a:spLocks noChangeArrowheads="1"/>
          </p:cNvSpPr>
          <p:nvPr/>
        </p:nvSpPr>
        <p:spPr bwMode="auto">
          <a:xfrm>
            <a:off x="250825" y="1420813"/>
            <a:ext cx="8497888" cy="4278313"/>
          </a:xfrm>
          <a:prstGeom prst="rect">
            <a:avLst/>
          </a:prstGeom>
          <a:noFill/>
          <a:ln w="9525">
            <a:noFill/>
            <a:miter lim="800000"/>
          </a:ln>
          <a:effectLst>
            <a:prstShdw prst="shdw12">
              <a:schemeClr val="accent1">
                <a:gamma/>
                <a:shade val="60000"/>
                <a:invGamma/>
                <a:alpha val="50000"/>
              </a:schemeClr>
            </a:prstShdw>
          </a:effectLst>
        </p:spPr>
        <p:txBody>
          <a:bodyPr wrap="square" anchor="ctr">
            <a:spAutoFit/>
          </a:bodyPr>
          <a:p>
            <a:endParaRPr lang="en-US" altLang="zh-CN" sz="3200" b="1" dirty="0">
              <a:solidFill>
                <a:schemeClr val="tx2"/>
              </a:solidFill>
              <a:latin typeface="宋体" panose="02010600030101010101" pitchFamily="2" charset="-122"/>
              <a:ea typeface="Arial Unicode MS" panose="020B0604020202020204" pitchFamily="34" charset="-122"/>
            </a:endParaRPr>
          </a:p>
          <a:p>
            <a:r>
              <a:rPr lang="zh-TW" altLang="x-none" sz="2400" b="1" dirty="0">
                <a:solidFill>
                  <a:schemeClr val="accent2"/>
                </a:solidFill>
                <a:latin typeface="宋体" panose="02010600030101010101" pitchFamily="2" charset="-122"/>
                <a:ea typeface="Arial Unicode MS" panose="020B0604020202020204" pitchFamily="34" charset="-122"/>
              </a:rPr>
              <a:t>主题切入点</a:t>
            </a:r>
            <a:r>
              <a:rPr lang="zh-CN" altLang="en-US" sz="2400" b="1" dirty="0">
                <a:solidFill>
                  <a:schemeClr val="accent2"/>
                </a:solidFill>
                <a:latin typeface="宋体" panose="02010600030101010101" pitchFamily="2" charset="-122"/>
                <a:ea typeface="Arial Unicode MS" panose="020B0604020202020204" pitchFamily="34" charset="-122"/>
              </a:rPr>
              <a:t>一：</a:t>
            </a:r>
            <a:r>
              <a:rPr lang="zh-TW" altLang="x-none" sz="2400" b="1" dirty="0">
                <a:solidFill>
                  <a:schemeClr val="accent2"/>
                </a:solidFill>
                <a:latin typeface="宋体" panose="02010600030101010101" pitchFamily="2" charset="-122"/>
                <a:ea typeface="Arial Unicode MS" panose="020B0604020202020204" pitchFamily="34" charset="-122"/>
              </a:rPr>
              <a:t>关键概念</a:t>
            </a:r>
            <a:endParaRPr lang="en-US" altLang="zh-TW" sz="2400" b="1" dirty="0">
              <a:solidFill>
                <a:schemeClr val="accent2"/>
              </a:solidFill>
              <a:latin typeface="宋体" panose="02010600030101010101" pitchFamily="2" charset="-122"/>
            </a:endParaRPr>
          </a:p>
          <a:p>
            <a:r>
              <a:rPr lang="en-US" altLang="zh-TW" sz="2400" b="1" dirty="0">
                <a:solidFill>
                  <a:schemeClr val="accent2"/>
                </a:solidFill>
                <a:latin typeface="宋体" panose="02010600030101010101" pitchFamily="2" charset="-122"/>
                <a:ea typeface="Arial Unicode MS" panose="020B0604020202020204" pitchFamily="34" charset="-122"/>
              </a:rPr>
              <a:t>    </a:t>
            </a:r>
            <a:r>
              <a:rPr lang="zh-TW" altLang="x-none" sz="2400" b="1" dirty="0">
                <a:solidFill>
                  <a:schemeClr val="accent2"/>
                </a:solidFill>
                <a:latin typeface="宋体" panose="02010600030101010101" pitchFamily="2" charset="-122"/>
                <a:ea typeface="Arial Unicode MS" panose="020B0604020202020204" pitchFamily="34" charset="-122"/>
              </a:rPr>
              <a:t>贵族政治</a:t>
            </a:r>
            <a:r>
              <a:rPr lang="zh-CN" altLang="en-US" sz="2400" b="1" dirty="0">
                <a:solidFill>
                  <a:schemeClr val="accent2"/>
                </a:solidFill>
                <a:latin typeface="宋体" panose="02010600030101010101" pitchFamily="2" charset="-122"/>
                <a:ea typeface="Arial Unicode MS" panose="020B0604020202020204" pitchFamily="34" charset="-122"/>
              </a:rPr>
              <a:t>、</a:t>
            </a:r>
            <a:r>
              <a:rPr lang="zh-TW" altLang="x-none" sz="2400" b="1" dirty="0">
                <a:solidFill>
                  <a:schemeClr val="accent2"/>
                </a:solidFill>
                <a:latin typeface="宋体" panose="02010600030101010101" pitchFamily="2" charset="-122"/>
                <a:ea typeface="Arial Unicode MS" panose="020B0604020202020204" pitchFamily="34" charset="-122"/>
              </a:rPr>
              <a:t>中央集权</a:t>
            </a:r>
            <a:r>
              <a:rPr lang="zh-CN" altLang="en-US" sz="2400" b="1" dirty="0">
                <a:solidFill>
                  <a:schemeClr val="accent2"/>
                </a:solidFill>
                <a:latin typeface="宋体" panose="02010600030101010101" pitchFamily="2" charset="-122"/>
                <a:ea typeface="Arial Unicode MS" panose="020B0604020202020204" pitchFamily="34" charset="-122"/>
              </a:rPr>
              <a:t>、</a:t>
            </a:r>
            <a:r>
              <a:rPr lang="zh-TW" altLang="x-none" sz="2400" b="1" dirty="0">
                <a:solidFill>
                  <a:schemeClr val="accent2"/>
                </a:solidFill>
                <a:latin typeface="宋体" panose="02010600030101010101" pitchFamily="2" charset="-122"/>
                <a:ea typeface="Arial Unicode MS" panose="020B0604020202020204" pitchFamily="34" charset="-122"/>
              </a:rPr>
              <a:t>自然经济</a:t>
            </a:r>
            <a:r>
              <a:rPr lang="zh-CN" altLang="en-US" sz="2400" b="1" dirty="0">
                <a:solidFill>
                  <a:schemeClr val="accent2"/>
                </a:solidFill>
                <a:latin typeface="宋体" panose="02010600030101010101" pitchFamily="2" charset="-122"/>
                <a:ea typeface="Arial Unicode MS" panose="020B0604020202020204" pitchFamily="34" charset="-122"/>
              </a:rPr>
              <a:t>、</a:t>
            </a:r>
            <a:r>
              <a:rPr lang="zh-TW" altLang="x-none" sz="2400" b="1" dirty="0">
                <a:solidFill>
                  <a:schemeClr val="accent2"/>
                </a:solidFill>
                <a:latin typeface="宋体" panose="02010600030101010101" pitchFamily="2" charset="-122"/>
                <a:ea typeface="Arial Unicode MS" panose="020B0604020202020204" pitchFamily="34" charset="-122"/>
              </a:rPr>
              <a:t>市场经济</a:t>
            </a:r>
            <a:r>
              <a:rPr lang="zh-CN" altLang="en-US" sz="2400" b="1" dirty="0">
                <a:solidFill>
                  <a:schemeClr val="accent2"/>
                </a:solidFill>
                <a:latin typeface="宋体" panose="02010600030101010101" pitchFamily="2" charset="-122"/>
                <a:ea typeface="Arial Unicode MS" panose="020B0604020202020204" pitchFamily="34" charset="-122"/>
              </a:rPr>
              <a:t>、</a:t>
            </a:r>
            <a:r>
              <a:rPr lang="zh-TW" altLang="x-none" sz="2400" b="1" dirty="0">
                <a:solidFill>
                  <a:schemeClr val="accent2"/>
                </a:solidFill>
                <a:latin typeface="宋体" panose="02010600030101010101" pitchFamily="2" charset="-122"/>
                <a:ea typeface="Arial Unicode MS" panose="020B0604020202020204" pitchFamily="34" charset="-122"/>
              </a:rPr>
              <a:t>世界市场</a:t>
            </a:r>
            <a:r>
              <a:rPr lang="zh-CN" altLang="en-US" sz="2400" b="1" dirty="0">
                <a:solidFill>
                  <a:schemeClr val="accent2"/>
                </a:solidFill>
                <a:latin typeface="宋体" panose="02010600030101010101" pitchFamily="2" charset="-122"/>
              </a:rPr>
              <a:t>、</a:t>
            </a:r>
            <a:r>
              <a:rPr lang="zh-TW" altLang="x-none" sz="2400" b="1" dirty="0">
                <a:solidFill>
                  <a:schemeClr val="accent2"/>
                </a:solidFill>
                <a:latin typeface="宋体" panose="02010600030101010101" pitchFamily="2" charset="-122"/>
                <a:ea typeface="Arial Unicode MS" panose="020B0604020202020204" pitchFamily="34" charset="-122"/>
              </a:rPr>
              <a:t>理性</a:t>
            </a:r>
            <a:r>
              <a:rPr lang="zh-CN" altLang="en-US" sz="2400" b="1" dirty="0">
                <a:solidFill>
                  <a:schemeClr val="accent2"/>
                </a:solidFill>
                <a:latin typeface="宋体" panose="02010600030101010101" pitchFamily="2" charset="-122"/>
              </a:rPr>
              <a:t>、</a:t>
            </a:r>
            <a:r>
              <a:rPr lang="zh-TW" altLang="x-none" sz="2400" b="1" dirty="0">
                <a:solidFill>
                  <a:schemeClr val="accent2"/>
                </a:solidFill>
                <a:latin typeface="宋体" panose="02010600030101010101" pitchFamily="2" charset="-122"/>
                <a:ea typeface="Arial Unicode MS" panose="020B0604020202020204" pitchFamily="34" charset="-122"/>
              </a:rPr>
              <a:t>人文主义精神</a:t>
            </a:r>
            <a:r>
              <a:rPr lang="zh-CN" altLang="en-US" sz="2400" b="1" dirty="0">
                <a:solidFill>
                  <a:schemeClr val="accent2"/>
                </a:solidFill>
                <a:latin typeface="宋体" panose="02010600030101010101" pitchFamily="2" charset="-122"/>
              </a:rPr>
              <a:t>、</a:t>
            </a:r>
            <a:r>
              <a:rPr lang="zh-TW" altLang="x-none" sz="2400" b="1" dirty="0">
                <a:solidFill>
                  <a:schemeClr val="accent2"/>
                </a:solidFill>
                <a:latin typeface="宋体" panose="02010600030101010101" pitchFamily="2" charset="-122"/>
                <a:ea typeface="Arial Unicode MS" panose="020B0604020202020204" pitchFamily="34" charset="-122"/>
              </a:rPr>
              <a:t>法制与法治</a:t>
            </a:r>
            <a:endParaRPr lang="en-US" altLang="zh-CN" sz="2400" b="1" dirty="0">
              <a:solidFill>
                <a:schemeClr val="accent2"/>
              </a:solidFill>
              <a:latin typeface="宋体" panose="02010600030101010101" pitchFamily="2" charset="-122"/>
            </a:endParaRPr>
          </a:p>
          <a:p>
            <a:r>
              <a:rPr lang="zh-TW" altLang="x-none" sz="2400" b="1" dirty="0">
                <a:solidFill>
                  <a:schemeClr val="accent2"/>
                </a:solidFill>
                <a:latin typeface="宋体" panose="02010600030101010101" pitchFamily="2" charset="-122"/>
                <a:ea typeface="Arial Unicode MS" panose="020B0604020202020204" pitchFamily="34" charset="-122"/>
              </a:rPr>
              <a:t>   </a:t>
            </a:r>
            <a:r>
              <a:rPr lang="en-US" altLang="zh-TW" sz="2400" b="1" dirty="0">
                <a:solidFill>
                  <a:schemeClr val="accent2"/>
                </a:solidFill>
                <a:latin typeface="宋体" panose="02010600030101010101" pitchFamily="2" charset="-122"/>
                <a:ea typeface="Arial Unicode MS" panose="020B0604020202020204" pitchFamily="34" charset="-122"/>
              </a:rPr>
              <a:t> </a:t>
            </a:r>
            <a:r>
              <a:rPr lang="zh-TW" altLang="x-none" sz="2400" b="1" dirty="0">
                <a:solidFill>
                  <a:schemeClr val="accent2"/>
                </a:solidFill>
                <a:latin typeface="宋体" panose="02010600030101010101" pitchFamily="2" charset="-122"/>
                <a:ea typeface="Arial Unicode MS" panose="020B0604020202020204" pitchFamily="34" charset="-122"/>
              </a:rPr>
              <a:t>这些概念都是主干知识，并有相当的延展性</a:t>
            </a:r>
            <a:r>
              <a:rPr lang="zh-CN" altLang="en-US" sz="2400" b="1" dirty="0">
                <a:solidFill>
                  <a:schemeClr val="accent2"/>
                </a:solidFill>
                <a:latin typeface="宋体" panose="02010600030101010101" pitchFamily="2" charset="-122"/>
                <a:ea typeface="Arial Unicode MS" panose="020B0604020202020204" pitchFamily="34" charset="-122"/>
              </a:rPr>
              <a:t>。</a:t>
            </a:r>
            <a:endParaRPr lang="en-US" altLang="zh-CN" sz="2400" b="1" dirty="0">
              <a:solidFill>
                <a:schemeClr val="accent2"/>
              </a:solidFill>
              <a:latin typeface="宋体" panose="02010600030101010101" pitchFamily="2" charset="-122"/>
              <a:ea typeface="Arial Unicode MS" panose="020B0604020202020204" pitchFamily="34" charset="-122"/>
            </a:endParaRPr>
          </a:p>
          <a:p>
            <a:r>
              <a:rPr lang="en-US" altLang="zh-TW" sz="2400" b="1" dirty="0">
                <a:solidFill>
                  <a:schemeClr val="accent2"/>
                </a:solidFill>
                <a:latin typeface="宋体" panose="02010600030101010101" pitchFamily="2" charset="-122"/>
                <a:ea typeface="Arial Unicode MS" panose="020B0604020202020204" pitchFamily="34" charset="-122"/>
              </a:rPr>
              <a:t>    </a:t>
            </a:r>
            <a:r>
              <a:rPr lang="zh-TW" altLang="x-none" sz="2400" b="1" dirty="0">
                <a:solidFill>
                  <a:schemeClr val="accent2"/>
                </a:solidFill>
                <a:latin typeface="宋体" panose="02010600030101010101" pitchFamily="2" charset="-122"/>
                <a:ea typeface="Arial Unicode MS" panose="020B0604020202020204" pitchFamily="34" charset="-122"/>
              </a:rPr>
              <a:t>如“贵族政治”</a:t>
            </a:r>
            <a:r>
              <a:rPr lang="zh-CN" altLang="en-US" sz="2400" b="1" dirty="0">
                <a:solidFill>
                  <a:schemeClr val="accent2"/>
                </a:solidFill>
                <a:latin typeface="宋体" panose="02010600030101010101" pitchFamily="2" charset="-122"/>
                <a:ea typeface="Arial Unicode MS" panose="020B0604020202020204" pitchFamily="34" charset="-122"/>
              </a:rPr>
              <a:t>，</a:t>
            </a:r>
            <a:r>
              <a:rPr lang="zh-TW" altLang="x-none" sz="2400" b="1" dirty="0">
                <a:solidFill>
                  <a:schemeClr val="accent2"/>
                </a:solidFill>
                <a:latin typeface="宋体" panose="02010600030101010101" pitchFamily="2" charset="-122"/>
                <a:ea typeface="Arial Unicode MS" panose="020B0604020202020204" pitchFamily="34" charset="-122"/>
              </a:rPr>
              <a:t>在中国古代跨越千年，经历了西周的兴盛、春秋战国的瓦解、魏晋复兴</a:t>
            </a:r>
            <a:r>
              <a:rPr lang="zh-CN" altLang="en-US" sz="2400" b="1" dirty="0">
                <a:solidFill>
                  <a:schemeClr val="accent2"/>
                </a:solidFill>
                <a:latin typeface="宋体" panose="02010600030101010101" pitchFamily="2" charset="-122"/>
                <a:ea typeface="Arial Unicode MS" panose="020B0604020202020204" pitchFamily="34" charset="-122"/>
              </a:rPr>
              <a:t>，</a:t>
            </a:r>
            <a:r>
              <a:rPr lang="zh-TW" altLang="x-none" sz="2400" b="1" dirty="0">
                <a:solidFill>
                  <a:schemeClr val="accent2"/>
                </a:solidFill>
                <a:latin typeface="宋体" panose="02010600030101010101" pitchFamily="2" charset="-122"/>
                <a:ea typeface="Arial Unicode MS" panose="020B0604020202020204" pitchFamily="34" charset="-122"/>
              </a:rPr>
              <a:t>宋以后完全解体，讲清楚这个概念有助于我们从全局上把握整个中国历史的发展脉络</a:t>
            </a:r>
            <a:r>
              <a:rPr lang="zh-CN" altLang="en-US" sz="2400" b="1" dirty="0">
                <a:solidFill>
                  <a:schemeClr val="accent2"/>
                </a:solidFill>
                <a:latin typeface="宋体" panose="02010600030101010101" pitchFamily="2" charset="-122"/>
                <a:ea typeface="Arial Unicode MS" panose="020B0604020202020204" pitchFamily="34" charset="-122"/>
              </a:rPr>
              <a:t>；</a:t>
            </a:r>
            <a:r>
              <a:rPr lang="zh-TW" altLang="x-none" sz="2400" b="1" dirty="0">
                <a:solidFill>
                  <a:schemeClr val="accent2"/>
                </a:solidFill>
                <a:latin typeface="宋体" panose="02010600030101010101" pitchFamily="2" charset="-122"/>
                <a:ea typeface="Arial Unicode MS" panose="020B0604020202020204" pitchFamily="34" charset="-122"/>
              </a:rPr>
              <a:t>这个概念</a:t>
            </a:r>
            <a:r>
              <a:rPr lang="zh-CN" altLang="en-US" sz="2400" b="1" dirty="0">
                <a:solidFill>
                  <a:schemeClr val="accent2"/>
                </a:solidFill>
                <a:latin typeface="宋体" panose="02010600030101010101" pitchFamily="2" charset="-122"/>
                <a:ea typeface="Arial Unicode MS" panose="020B0604020202020204" pitchFamily="34" charset="-122"/>
              </a:rPr>
              <a:t>也可</a:t>
            </a:r>
            <a:r>
              <a:rPr lang="zh-TW" altLang="x-none" sz="2400" b="1" dirty="0">
                <a:solidFill>
                  <a:schemeClr val="accent2"/>
                </a:solidFill>
                <a:latin typeface="宋体" panose="02010600030101010101" pitchFamily="2" charset="-122"/>
                <a:ea typeface="Arial Unicode MS" panose="020B0604020202020204" pitchFamily="34" charset="-122"/>
              </a:rPr>
              <a:t>与西方历史横向关联</a:t>
            </a:r>
            <a:r>
              <a:rPr lang="zh-CN" altLang="en-US" sz="2400" b="1" dirty="0">
                <a:solidFill>
                  <a:schemeClr val="accent2"/>
                </a:solidFill>
                <a:latin typeface="宋体" panose="02010600030101010101" pitchFamily="2" charset="-122"/>
                <a:ea typeface="Arial Unicode MS" panose="020B0604020202020204" pitchFamily="34" charset="-122"/>
              </a:rPr>
              <a:t>，</a:t>
            </a:r>
            <a:r>
              <a:rPr lang="zh-TW" altLang="x-none" sz="2400" b="1" dirty="0">
                <a:solidFill>
                  <a:schemeClr val="accent2"/>
                </a:solidFill>
                <a:latin typeface="宋体" panose="02010600030101010101" pitchFamily="2" charset="-122"/>
                <a:ea typeface="Arial Unicode MS" panose="020B0604020202020204" pitchFamily="34" charset="-122"/>
              </a:rPr>
              <a:t>西欧中世纪贵族力量与王权相争、工业革命时代贵族阶层完全被扫荡、今天英国政治依然保留着贵族的遗风</a:t>
            </a:r>
            <a:r>
              <a:rPr lang="zh-CN" altLang="en-US" sz="2400" b="1" dirty="0">
                <a:solidFill>
                  <a:schemeClr val="accent2"/>
                </a:solidFill>
                <a:latin typeface="宋体" panose="02010600030101010101" pitchFamily="2" charset="-122"/>
                <a:ea typeface="Arial Unicode MS" panose="020B0604020202020204" pitchFamily="34" charset="-122"/>
              </a:rPr>
              <a:t>。</a:t>
            </a:r>
            <a:endParaRPr lang="zh-TW" altLang="x-none" sz="2400" b="1" dirty="0">
              <a:solidFill>
                <a:schemeClr val="accent2"/>
              </a:solidFill>
              <a:latin typeface="宋体" panose="02010600030101010101" pitchFamily="2" charset="-122"/>
            </a:endParaRP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7217" name="Rectangle 1"/>
          <p:cNvSpPr>
            <a:spLocks noChangeArrowheads="1"/>
          </p:cNvSpPr>
          <p:nvPr/>
        </p:nvSpPr>
        <p:spPr bwMode="auto">
          <a:xfrm>
            <a:off x="179388" y="1936750"/>
            <a:ext cx="8785225" cy="3784600"/>
          </a:xfrm>
          <a:prstGeom prst="rect">
            <a:avLst/>
          </a:prstGeom>
          <a:noFill/>
          <a:ln w="9525">
            <a:noFill/>
            <a:miter lim="800000"/>
          </a:ln>
          <a:effectLst>
            <a:prstShdw prst="shdw12">
              <a:schemeClr val="accent1">
                <a:gamma/>
                <a:shade val="60000"/>
                <a:invGamma/>
                <a:alpha val="50000"/>
              </a:schemeClr>
            </a:prstShdw>
          </a:effectLst>
        </p:spPr>
        <p:txBody>
          <a:bodyPr wrap="square" anchor="ctr">
            <a:spAutoFit/>
          </a:bodyPr>
          <a:p>
            <a:r>
              <a:rPr lang="zh-TW" altLang="x-none" sz="2400" b="1" dirty="0">
                <a:solidFill>
                  <a:schemeClr val="accent2"/>
                </a:solidFill>
                <a:latin typeface="宋体" panose="02010600030101010101" pitchFamily="2" charset="-122"/>
                <a:ea typeface="Arial Unicode MS" panose="020B0604020202020204" pitchFamily="34" charset="-122"/>
              </a:rPr>
              <a:t>主题切入点</a:t>
            </a:r>
            <a:r>
              <a:rPr lang="zh-CN" altLang="en-US" sz="2400" b="1" dirty="0">
                <a:solidFill>
                  <a:schemeClr val="accent2"/>
                </a:solidFill>
                <a:latin typeface="宋体" panose="02010600030101010101" pitchFamily="2" charset="-122"/>
                <a:ea typeface="Arial Unicode MS" panose="020B0604020202020204" pitchFamily="34" charset="-122"/>
              </a:rPr>
              <a:t>二：</a:t>
            </a:r>
            <a:r>
              <a:rPr lang="zh-TW" altLang="x-none" sz="2400" b="1" dirty="0">
                <a:solidFill>
                  <a:schemeClr val="accent2"/>
                </a:solidFill>
                <a:latin typeface="宋体" panose="02010600030101010101" pitchFamily="2" charset="-122"/>
                <a:ea typeface="Arial Unicode MS" panose="020B0604020202020204" pitchFamily="34" charset="-122"/>
              </a:rPr>
              <a:t>重</a:t>
            </a:r>
            <a:r>
              <a:rPr lang="zh-CN" altLang="en-US" sz="2400" b="1" dirty="0">
                <a:solidFill>
                  <a:schemeClr val="accent2"/>
                </a:solidFill>
                <a:latin typeface="宋体" panose="02010600030101010101" pitchFamily="2" charset="-122"/>
                <a:ea typeface="Arial Unicode MS" panose="020B0604020202020204" pitchFamily="34" charset="-122"/>
              </a:rPr>
              <a:t>要</a:t>
            </a:r>
            <a:r>
              <a:rPr lang="zh-TW" altLang="x-none" sz="2400" b="1" dirty="0">
                <a:solidFill>
                  <a:schemeClr val="accent2"/>
                </a:solidFill>
                <a:latin typeface="宋体" panose="02010600030101010101" pitchFamily="2" charset="-122"/>
                <a:ea typeface="Arial Unicode MS" panose="020B0604020202020204" pitchFamily="34" charset="-122"/>
              </a:rPr>
              <a:t>时段</a:t>
            </a:r>
            <a:endParaRPr lang="en-US" altLang="zh-CN" sz="2400" b="1" dirty="0">
              <a:solidFill>
                <a:schemeClr val="accent2"/>
              </a:solidFill>
              <a:latin typeface="宋体" panose="02010600030101010101" pitchFamily="2" charset="-122"/>
            </a:endParaRPr>
          </a:p>
          <a:p>
            <a:r>
              <a:rPr lang="en-US" altLang="zh-TW" sz="2400" b="1" dirty="0">
                <a:solidFill>
                  <a:schemeClr val="accent2"/>
                </a:solidFill>
                <a:latin typeface="宋体" panose="02010600030101010101" pitchFamily="2" charset="-122"/>
                <a:ea typeface="Arial Unicode MS" panose="020B0604020202020204" pitchFamily="34" charset="-122"/>
              </a:rPr>
              <a:t>    </a:t>
            </a:r>
            <a:r>
              <a:rPr lang="zh-TW" altLang="x-none" sz="2400" b="1" dirty="0">
                <a:solidFill>
                  <a:schemeClr val="accent2"/>
                </a:solidFill>
                <a:latin typeface="宋体" panose="02010600030101010101" pitchFamily="2" charset="-122"/>
                <a:ea typeface="Arial Unicode MS" panose="020B0604020202020204" pitchFamily="34" charset="-122"/>
              </a:rPr>
              <a:t>西周初年</a:t>
            </a:r>
            <a:r>
              <a:rPr lang="zh-CN" altLang="en-US" sz="2400" b="1" dirty="0">
                <a:solidFill>
                  <a:schemeClr val="accent2"/>
                </a:solidFill>
                <a:latin typeface="宋体" panose="02010600030101010101" pitchFamily="2" charset="-122"/>
                <a:ea typeface="Arial Unicode MS" panose="020B0604020202020204" pitchFamily="34" charset="-122"/>
              </a:rPr>
              <a:t>、</a:t>
            </a:r>
            <a:r>
              <a:rPr lang="zh-TW" altLang="x-none" sz="2400" b="1" dirty="0">
                <a:solidFill>
                  <a:schemeClr val="accent2"/>
                </a:solidFill>
                <a:latin typeface="宋体" panose="02010600030101010101" pitchFamily="2" charset="-122"/>
                <a:ea typeface="Arial Unicode MS" panose="020B0604020202020204" pitchFamily="34" charset="-122"/>
              </a:rPr>
              <a:t>西汉初年</a:t>
            </a:r>
            <a:r>
              <a:rPr lang="zh-CN" altLang="en-US" sz="2400" b="1" dirty="0">
                <a:solidFill>
                  <a:schemeClr val="accent2"/>
                </a:solidFill>
                <a:latin typeface="宋体" panose="02010600030101010101" pitchFamily="2" charset="-122"/>
                <a:ea typeface="Arial Unicode MS" panose="020B0604020202020204" pitchFamily="34" charset="-122"/>
              </a:rPr>
              <a:t>、</a:t>
            </a:r>
            <a:r>
              <a:rPr lang="zh-TW" altLang="x-none" sz="2400" b="1" dirty="0">
                <a:solidFill>
                  <a:schemeClr val="accent2"/>
                </a:solidFill>
                <a:latin typeface="宋体" panose="02010600030101010101" pitchFamily="2" charset="-122"/>
                <a:ea typeface="Arial Unicode MS" panose="020B0604020202020204" pitchFamily="34" charset="-122"/>
              </a:rPr>
              <a:t>唐初到中期</a:t>
            </a:r>
            <a:r>
              <a:rPr lang="zh-CN" altLang="en-US" sz="2400" b="1" dirty="0">
                <a:solidFill>
                  <a:schemeClr val="accent2"/>
                </a:solidFill>
                <a:latin typeface="宋体" panose="02010600030101010101" pitchFamily="2" charset="-122"/>
                <a:ea typeface="Arial Unicode MS" panose="020B0604020202020204" pitchFamily="34" charset="-122"/>
              </a:rPr>
              <a:t>、</a:t>
            </a:r>
            <a:r>
              <a:rPr lang="zh-TW" altLang="x-none" sz="2400" b="1" dirty="0">
                <a:solidFill>
                  <a:schemeClr val="accent2"/>
                </a:solidFill>
                <a:latin typeface="宋体" panose="02010600030101010101" pitchFamily="2" charset="-122"/>
                <a:ea typeface="Arial Unicode MS" panose="020B0604020202020204" pitchFamily="34" charset="-122"/>
              </a:rPr>
              <a:t>明清之际</a:t>
            </a:r>
            <a:r>
              <a:rPr lang="zh-CN" altLang="en-US" sz="2400" b="1" dirty="0">
                <a:solidFill>
                  <a:schemeClr val="accent2"/>
                </a:solidFill>
                <a:latin typeface="宋体" panose="02010600030101010101" pitchFamily="2" charset="-122"/>
                <a:ea typeface="Arial Unicode MS" panose="020B0604020202020204" pitchFamily="34" charset="-122"/>
              </a:rPr>
              <a:t>、</a:t>
            </a:r>
            <a:r>
              <a:rPr lang="zh-TW" altLang="x-none" sz="2400" b="1" dirty="0">
                <a:solidFill>
                  <a:schemeClr val="accent2"/>
                </a:solidFill>
                <a:latin typeface="宋体" panose="02010600030101010101" pitchFamily="2" charset="-122"/>
                <a:ea typeface="Arial Unicode MS" panose="020B0604020202020204" pitchFamily="34" charset="-122"/>
              </a:rPr>
              <a:t>工业革命时代</a:t>
            </a:r>
            <a:r>
              <a:rPr lang="zh-CN" altLang="en-US" sz="2400" b="1" dirty="0">
                <a:solidFill>
                  <a:schemeClr val="accent2"/>
                </a:solidFill>
                <a:latin typeface="宋体" panose="02010600030101010101" pitchFamily="2" charset="-122"/>
                <a:ea typeface="Arial Unicode MS" panose="020B0604020202020204" pitchFamily="34" charset="-122"/>
              </a:rPr>
              <a:t>、</a:t>
            </a:r>
            <a:r>
              <a:rPr lang="zh-CN" altLang="zh-TW" sz="2400" b="1" dirty="0">
                <a:solidFill>
                  <a:schemeClr val="accent2"/>
                </a:solidFill>
                <a:latin typeface="宋体" panose="02010600030101010101" pitchFamily="2" charset="-122"/>
                <a:ea typeface="Arial Unicode MS" panose="020B0604020202020204" pitchFamily="34" charset="-122"/>
              </a:rPr>
              <a:t>1927-1937</a:t>
            </a:r>
            <a:r>
              <a:rPr lang="zh-TW" altLang="x-none" sz="2400" b="1" dirty="0">
                <a:solidFill>
                  <a:schemeClr val="accent2"/>
                </a:solidFill>
                <a:latin typeface="宋体" panose="02010600030101010101" pitchFamily="2" charset="-122"/>
                <a:ea typeface="Arial Unicode MS" panose="020B0604020202020204" pitchFamily="34" charset="-122"/>
              </a:rPr>
              <a:t>年的中国与西方</a:t>
            </a:r>
            <a:endParaRPr lang="en-US" altLang="zh-CN" sz="2400" b="1" dirty="0">
              <a:solidFill>
                <a:schemeClr val="accent2"/>
              </a:solidFill>
              <a:latin typeface="宋体" panose="02010600030101010101" pitchFamily="2" charset="-122"/>
            </a:endParaRPr>
          </a:p>
          <a:p>
            <a:r>
              <a:rPr lang="zh-TW" altLang="x-none" sz="2400" b="1" dirty="0">
                <a:solidFill>
                  <a:schemeClr val="accent2"/>
                </a:solidFill>
                <a:latin typeface="宋体" panose="02010600030101010101" pitchFamily="2" charset="-122"/>
                <a:ea typeface="Arial Unicode MS" panose="020B0604020202020204" pitchFamily="34" charset="-122"/>
              </a:rPr>
              <a:t>   </a:t>
            </a:r>
            <a:r>
              <a:rPr lang="en-US" altLang="zh-TW" sz="2400" b="1" dirty="0">
                <a:solidFill>
                  <a:schemeClr val="accent2"/>
                </a:solidFill>
                <a:latin typeface="宋体" panose="02010600030101010101" pitchFamily="2" charset="-122"/>
                <a:ea typeface="Arial Unicode MS" panose="020B0604020202020204" pitchFamily="34" charset="-122"/>
              </a:rPr>
              <a:t> </a:t>
            </a:r>
            <a:r>
              <a:rPr lang="zh-TW" altLang="x-none" sz="2400" b="1" dirty="0">
                <a:solidFill>
                  <a:schemeClr val="accent2"/>
                </a:solidFill>
                <a:latin typeface="宋体" panose="02010600030101010101" pitchFamily="2" charset="-122"/>
                <a:ea typeface="Arial Unicode MS" panose="020B0604020202020204" pitchFamily="34" charset="-122"/>
              </a:rPr>
              <a:t>虽然我们都会关注通史复习，但高考中很多依托具体历史情境的试题依旧错误率居高不下，</a:t>
            </a:r>
            <a:r>
              <a:rPr lang="zh-CN" altLang="zh-TW" sz="2400" b="1" dirty="0">
                <a:solidFill>
                  <a:schemeClr val="accent2"/>
                </a:solidFill>
                <a:latin typeface="宋体" panose="02010600030101010101" pitchFamily="2" charset="-122"/>
                <a:ea typeface="Arial Unicode MS" panose="020B0604020202020204" pitchFamily="34" charset="-122"/>
              </a:rPr>
              <a:t>2017</a:t>
            </a:r>
            <a:r>
              <a:rPr lang="zh-TW" altLang="x-none" sz="2400" b="1" dirty="0">
                <a:solidFill>
                  <a:schemeClr val="accent2"/>
                </a:solidFill>
                <a:latin typeface="宋体" panose="02010600030101010101" pitchFamily="2" charset="-122"/>
                <a:ea typeface="Arial Unicode MS" panose="020B0604020202020204" pitchFamily="34" charset="-122"/>
              </a:rPr>
              <a:t>年全国</a:t>
            </a:r>
            <a:r>
              <a:rPr lang="zh-TW" altLang="en-US" sz="2400" b="1" dirty="0">
                <a:solidFill>
                  <a:schemeClr val="accent2"/>
                </a:solidFill>
                <a:latin typeface="宋体" panose="02010600030101010101" pitchFamily="2" charset="-122"/>
                <a:ea typeface="Arial Unicode MS" panose="020B0604020202020204" pitchFamily="34" charset="-122"/>
              </a:rPr>
              <a:t>｜</a:t>
            </a:r>
            <a:r>
              <a:rPr lang="zh-TW" altLang="x-none" sz="2400" b="1" dirty="0">
                <a:solidFill>
                  <a:schemeClr val="accent2"/>
                </a:solidFill>
                <a:latin typeface="宋体" panose="02010600030101010101" pitchFamily="2" charset="-122"/>
                <a:ea typeface="Arial Unicode MS" panose="020B0604020202020204" pitchFamily="34" charset="-122"/>
              </a:rPr>
              <a:t>卷</a:t>
            </a:r>
            <a:r>
              <a:rPr lang="zh-CN" altLang="en-US" sz="2400" b="1" dirty="0">
                <a:solidFill>
                  <a:schemeClr val="accent2"/>
                </a:solidFill>
                <a:latin typeface="宋体" panose="02010600030101010101" pitchFamily="2" charset="-122"/>
                <a:ea typeface="Arial Unicode MS" panose="020B0604020202020204" pitchFamily="34" charset="-122"/>
              </a:rPr>
              <a:t>第</a:t>
            </a:r>
            <a:r>
              <a:rPr lang="zh-CN" altLang="zh-TW" sz="2400" b="1" dirty="0">
                <a:solidFill>
                  <a:schemeClr val="accent2"/>
                </a:solidFill>
                <a:latin typeface="宋体" panose="02010600030101010101" pitchFamily="2" charset="-122"/>
                <a:ea typeface="Arial Unicode MS" panose="020B0604020202020204" pitchFamily="34" charset="-122"/>
              </a:rPr>
              <a:t>25</a:t>
            </a:r>
            <a:r>
              <a:rPr lang="zh-TW" altLang="x-none" sz="2400" b="1" dirty="0">
                <a:solidFill>
                  <a:schemeClr val="accent2"/>
                </a:solidFill>
                <a:latin typeface="宋体" panose="02010600030101010101" pitchFamily="2" charset="-122"/>
                <a:ea typeface="Arial Unicode MS" panose="020B0604020202020204" pitchFamily="34" charset="-122"/>
              </a:rPr>
              <a:t>题考查西汉行政区划变化，其实就是将西汉初年内外具体情势综合起来要求学生分析其中的内在关联，如果学生对这个关键时段缺乏深入了解，是很难选对的。</a:t>
            </a:r>
            <a:r>
              <a:rPr lang="zh-CN" altLang="en-US" sz="2400" b="1" dirty="0">
                <a:solidFill>
                  <a:schemeClr val="accent2"/>
                </a:solidFill>
                <a:latin typeface="宋体" panose="02010600030101010101" pitchFamily="2" charset="-122"/>
                <a:ea typeface="Arial Unicode MS" panose="020B0604020202020204" pitchFamily="34" charset="-122"/>
              </a:rPr>
              <a:t>而</a:t>
            </a:r>
            <a:r>
              <a:rPr lang="zh-TW" altLang="zh-CN" sz="2400" b="1" dirty="0">
                <a:solidFill>
                  <a:schemeClr val="accent2"/>
                </a:solidFill>
                <a:latin typeface="宋体" panose="02010600030101010101" pitchFamily="2" charset="-122"/>
                <a:ea typeface="Arial Unicode MS" panose="020B0604020202020204" pitchFamily="34" charset="-122"/>
              </a:rPr>
              <a:t>近</a:t>
            </a:r>
            <a:r>
              <a:rPr lang="zh-CN" altLang="en-US" sz="2400" b="1" dirty="0">
                <a:solidFill>
                  <a:schemeClr val="accent2"/>
                </a:solidFill>
                <a:latin typeface="宋体" panose="02010600030101010101" pitchFamily="2" charset="-122"/>
                <a:ea typeface="Arial Unicode MS" panose="020B0604020202020204" pitchFamily="34" charset="-122"/>
              </a:rPr>
              <a:t>五</a:t>
            </a:r>
            <a:r>
              <a:rPr lang="zh-TW" altLang="zh-CN" sz="2400" b="1" dirty="0">
                <a:solidFill>
                  <a:schemeClr val="accent2"/>
                </a:solidFill>
                <a:latin typeface="宋体" panose="02010600030101010101" pitchFamily="2" charset="-122"/>
                <a:ea typeface="Arial Unicode MS" panose="020B0604020202020204" pitchFamily="34" charset="-122"/>
              </a:rPr>
              <a:t>年高考题，从西汉初年切入的选择题非常多。</a:t>
            </a:r>
            <a:endParaRPr lang="en-US" altLang="zh-TW" sz="2400" b="1" dirty="0">
              <a:solidFill>
                <a:schemeClr val="accent2"/>
              </a:solidFill>
              <a:latin typeface="宋体" panose="02010600030101010101" pitchFamily="2" charset="-122"/>
              <a:ea typeface="Arial Unicode MS" panose="020B0604020202020204" pitchFamily="34" charset="-122"/>
            </a:endParaRPr>
          </a:p>
          <a:p>
            <a:endParaRPr lang="en-US" altLang="zh-TW" sz="2400" b="1" dirty="0">
              <a:solidFill>
                <a:schemeClr val="accent2"/>
              </a:solidFill>
              <a:latin typeface="宋体" panose="02010600030101010101" pitchFamily="2" charset="-122"/>
              <a:ea typeface="Arial Unicode MS" panose="020B0604020202020204" pitchFamily="34" charset="-122"/>
            </a:endParaRP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8914" name="矩形 1"/>
          <p:cNvSpPr>
            <a:spLocks noChangeArrowheads="1"/>
          </p:cNvSpPr>
          <p:nvPr/>
        </p:nvSpPr>
        <p:spPr bwMode="auto">
          <a:xfrm>
            <a:off x="431800" y="1412875"/>
            <a:ext cx="8712200" cy="3908425"/>
          </a:xfrm>
          <a:prstGeom prst="rect">
            <a:avLst/>
          </a:prstGeom>
          <a:noFill/>
          <a:ln w="9525">
            <a:noFill/>
            <a:miter lim="800000"/>
          </a:ln>
        </p:spPr>
        <p:txBody>
          <a:bodyPr>
            <a:spAutoFit/>
          </a:bodyPr>
          <a:p>
            <a:r>
              <a:rPr lang="en-US" altLang="zh-TW" sz="2800" b="1" dirty="0">
                <a:solidFill>
                  <a:schemeClr val="tx2"/>
                </a:solidFill>
                <a:latin typeface="宋体" panose="02010600030101010101" pitchFamily="2" charset="-122"/>
                <a:ea typeface="Arial Unicode MS" panose="020B0604020202020204" pitchFamily="34" charset="-122"/>
              </a:rPr>
              <a:t>    </a:t>
            </a:r>
            <a:endParaRPr lang="en-US" altLang="zh-TW" sz="2800" b="1" dirty="0">
              <a:solidFill>
                <a:schemeClr val="tx2"/>
              </a:solidFill>
              <a:latin typeface="宋体" panose="02010600030101010101" pitchFamily="2" charset="-122"/>
              <a:ea typeface="Arial Unicode MS" panose="020B0604020202020204" pitchFamily="34" charset="-122"/>
            </a:endParaRPr>
          </a:p>
          <a:p>
            <a:r>
              <a:rPr lang="en-US" altLang="zh-TW" sz="2800" b="1" dirty="0">
                <a:solidFill>
                  <a:schemeClr val="tx2"/>
                </a:solidFill>
                <a:latin typeface="宋体" panose="02010600030101010101" pitchFamily="2" charset="-122"/>
                <a:ea typeface="Arial Unicode MS" panose="020B0604020202020204" pitchFamily="34" charset="-122"/>
              </a:rPr>
              <a:t>    </a:t>
            </a:r>
            <a:r>
              <a:rPr lang="zh-TW" altLang="zh-CN" sz="2400" b="1" dirty="0">
                <a:solidFill>
                  <a:schemeClr val="accent2"/>
                </a:solidFill>
                <a:latin typeface="宋体" panose="02010600030101010101" pitchFamily="2" charset="-122"/>
                <a:ea typeface="Arial Unicode MS" panose="020B0604020202020204" pitchFamily="34" charset="-122"/>
              </a:rPr>
              <a:t>唐初到中期是中国历史中引人入胜的一段，也是贵族政治向平民政治过渡、中外交往高潮和君主专制制度发展完善的重要时期，学生对这个阶段的了解不应该仅仅停留在课本的几个专题的简要</a:t>
            </a:r>
            <a:r>
              <a:rPr lang="zh-CN" altLang="en-US" sz="2400" b="1" dirty="0">
                <a:solidFill>
                  <a:schemeClr val="accent2"/>
                </a:solidFill>
                <a:latin typeface="宋体" panose="02010600030101010101" pitchFamily="2" charset="-122"/>
                <a:ea typeface="Arial Unicode MS" panose="020B0604020202020204" pitchFamily="34" charset="-122"/>
              </a:rPr>
              <a:t>了解上</a:t>
            </a:r>
            <a:r>
              <a:rPr lang="zh-TW" altLang="zh-CN" sz="2400" b="1" dirty="0">
                <a:solidFill>
                  <a:schemeClr val="accent2"/>
                </a:solidFill>
                <a:latin typeface="宋体" panose="02010600030101010101" pitchFamily="2" charset="-122"/>
                <a:ea typeface="Arial Unicode MS" panose="020B0604020202020204" pitchFamily="34" charset="-122"/>
              </a:rPr>
              <a:t>，而应该清楚这一阶段的重要历史人物、重要历史事件的发展演替。</a:t>
            </a:r>
            <a:endParaRPr lang="en-US" altLang="zh-TW" sz="2400" b="1" dirty="0">
              <a:solidFill>
                <a:schemeClr val="accent2"/>
              </a:solidFill>
              <a:latin typeface="宋体" panose="02010600030101010101" pitchFamily="2" charset="-122"/>
              <a:ea typeface="Arial Unicode MS" panose="020B0604020202020204" pitchFamily="34" charset="-122"/>
            </a:endParaRPr>
          </a:p>
          <a:p>
            <a:r>
              <a:rPr lang="en-US" altLang="zh-TW" sz="2400" b="1" dirty="0">
                <a:solidFill>
                  <a:schemeClr val="accent2"/>
                </a:solidFill>
                <a:latin typeface="宋体" panose="02010600030101010101" pitchFamily="2" charset="-122"/>
                <a:ea typeface="Arial Unicode MS" panose="020B0604020202020204" pitchFamily="34" charset="-122"/>
              </a:rPr>
              <a:t>    </a:t>
            </a:r>
            <a:r>
              <a:rPr lang="zh-TW" altLang="zh-CN" sz="2400" b="1" dirty="0">
                <a:solidFill>
                  <a:schemeClr val="accent2"/>
                </a:solidFill>
                <a:latin typeface="宋体" panose="02010600030101010101" pitchFamily="2" charset="-122"/>
                <a:ea typeface="Arial Unicode MS" panose="020B0604020202020204" pitchFamily="34" charset="-122"/>
              </a:rPr>
              <a:t>明清之际也是一个复杂时期，关外满清八旗、关内农民军、明中央朝廷之间斗争，还涉及到当时的世界市场拓展、白银货币化、殖民扩张等背景，学生应对这一阶段有较为深入的历史理解。</a:t>
            </a:r>
            <a:endParaRPr lang="zh-TW" altLang="zh-CN" sz="2400" b="1" dirty="0">
              <a:solidFill>
                <a:schemeClr val="accent2"/>
              </a:solidFill>
              <a:latin typeface="宋体" panose="02010600030101010101" pitchFamily="2" charset="-122"/>
            </a:endParaRP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8241" name="Rectangle 1"/>
          <p:cNvSpPr>
            <a:spLocks noChangeArrowheads="1"/>
          </p:cNvSpPr>
          <p:nvPr/>
        </p:nvSpPr>
        <p:spPr bwMode="auto">
          <a:xfrm>
            <a:off x="323850" y="2276475"/>
            <a:ext cx="8640763" cy="3416300"/>
          </a:xfrm>
          <a:prstGeom prst="rect">
            <a:avLst/>
          </a:prstGeom>
          <a:noFill/>
          <a:ln w="9525">
            <a:noFill/>
            <a:miter lim="800000"/>
          </a:ln>
          <a:effectLst>
            <a:prstShdw prst="shdw12">
              <a:schemeClr val="accent1">
                <a:gamma/>
                <a:shade val="60000"/>
                <a:invGamma/>
                <a:alpha val="50000"/>
              </a:schemeClr>
            </a:prstShdw>
          </a:effectLst>
        </p:spPr>
        <p:txBody>
          <a:bodyPr wrap="square" anchor="ctr">
            <a:spAutoFit/>
          </a:bodyPr>
          <a:p>
            <a:r>
              <a:rPr lang="zh-TW" altLang="x-none" sz="2400" b="1" dirty="0">
                <a:solidFill>
                  <a:schemeClr val="accent2"/>
                </a:solidFill>
                <a:latin typeface="宋体" panose="02010600030101010101" pitchFamily="2" charset="-122"/>
                <a:ea typeface="Arial Unicode MS" panose="020B0604020202020204" pitchFamily="34" charset="-122"/>
              </a:rPr>
              <a:t>主题切入点</a:t>
            </a:r>
            <a:r>
              <a:rPr lang="zh-CN" altLang="en-US" sz="2400" b="1" dirty="0">
                <a:solidFill>
                  <a:schemeClr val="accent2"/>
                </a:solidFill>
                <a:latin typeface="宋体" panose="02010600030101010101" pitchFamily="2" charset="-122"/>
                <a:ea typeface="Arial Unicode MS" panose="020B0604020202020204" pitchFamily="34" charset="-122"/>
              </a:rPr>
              <a:t>三：</a:t>
            </a:r>
            <a:r>
              <a:rPr lang="zh-TW" altLang="x-none" sz="2400" b="1" dirty="0">
                <a:solidFill>
                  <a:schemeClr val="accent2"/>
                </a:solidFill>
                <a:latin typeface="宋体" panose="02010600030101010101" pitchFamily="2" charset="-122"/>
                <a:ea typeface="Arial Unicode MS" panose="020B0604020202020204" pitchFamily="34" charset="-122"/>
              </a:rPr>
              <a:t>关</a:t>
            </a:r>
            <a:r>
              <a:rPr lang="zh-CN" altLang="en-US" sz="2400" b="1" dirty="0">
                <a:solidFill>
                  <a:schemeClr val="accent2"/>
                </a:solidFill>
                <a:latin typeface="宋体" panose="02010600030101010101" pitchFamily="2" charset="-122"/>
                <a:ea typeface="Arial Unicode MS" panose="020B0604020202020204" pitchFamily="34" charset="-122"/>
              </a:rPr>
              <a:t>联</a:t>
            </a:r>
            <a:r>
              <a:rPr lang="zh-TW" altLang="x-none" sz="2400" b="1" dirty="0">
                <a:solidFill>
                  <a:schemeClr val="accent2"/>
                </a:solidFill>
                <a:latin typeface="宋体" panose="02010600030101010101" pitchFamily="2" charset="-122"/>
                <a:ea typeface="Arial Unicode MS" panose="020B0604020202020204" pitchFamily="34" charset="-122"/>
              </a:rPr>
              <a:t>话题</a:t>
            </a:r>
            <a:endParaRPr lang="en-US" altLang="zh-CN" sz="2400" b="1" dirty="0">
              <a:solidFill>
                <a:schemeClr val="accent2"/>
              </a:solidFill>
              <a:latin typeface="宋体" panose="02010600030101010101" pitchFamily="2" charset="-122"/>
            </a:endParaRPr>
          </a:p>
          <a:p>
            <a:r>
              <a:rPr lang="en-US" altLang="zh-TW" sz="2400" b="1" dirty="0">
                <a:solidFill>
                  <a:schemeClr val="accent2"/>
                </a:solidFill>
                <a:latin typeface="宋体" panose="02010600030101010101" pitchFamily="2" charset="-122"/>
                <a:ea typeface="Arial Unicode MS" panose="020B0604020202020204" pitchFamily="34" charset="-122"/>
              </a:rPr>
              <a:t>    </a:t>
            </a:r>
            <a:r>
              <a:rPr lang="zh-TW" altLang="x-none" sz="2400" b="1" dirty="0">
                <a:solidFill>
                  <a:schemeClr val="accent2"/>
                </a:solidFill>
                <a:latin typeface="宋体" panose="02010600030101010101" pitchFamily="2" charset="-122"/>
                <a:ea typeface="Arial Unicode MS" panose="020B0604020202020204" pitchFamily="34" charset="-122"/>
              </a:rPr>
              <a:t>从农业时代到工业时代</a:t>
            </a:r>
            <a:r>
              <a:rPr lang="zh-CN" altLang="en-US" sz="2400" b="1" dirty="0">
                <a:solidFill>
                  <a:schemeClr val="accent2"/>
                </a:solidFill>
                <a:latin typeface="宋体" panose="02010600030101010101" pitchFamily="2" charset="-122"/>
              </a:rPr>
              <a:t>、</a:t>
            </a:r>
            <a:r>
              <a:rPr lang="zh-TW" altLang="x-none" sz="2400" b="1" dirty="0">
                <a:solidFill>
                  <a:schemeClr val="accent2"/>
                </a:solidFill>
                <a:latin typeface="宋体" panose="02010600030101010101" pitchFamily="2" charset="-122"/>
                <a:ea typeface="Arial Unicode MS" panose="020B0604020202020204" pitchFamily="34" charset="-122"/>
              </a:rPr>
              <a:t>中国与全球化</a:t>
            </a:r>
            <a:r>
              <a:rPr lang="zh-CN" altLang="en-US" sz="2400" b="1" dirty="0">
                <a:solidFill>
                  <a:schemeClr val="accent2"/>
                </a:solidFill>
                <a:latin typeface="宋体" panose="02010600030101010101" pitchFamily="2" charset="-122"/>
                <a:ea typeface="Arial Unicode MS" panose="020B0604020202020204" pitchFamily="34" charset="-122"/>
              </a:rPr>
              <a:t>进程</a:t>
            </a:r>
            <a:r>
              <a:rPr lang="zh-CN" altLang="en-US" sz="2400" b="1" dirty="0">
                <a:solidFill>
                  <a:schemeClr val="accent2"/>
                </a:solidFill>
                <a:latin typeface="宋体" panose="02010600030101010101" pitchFamily="2" charset="-122"/>
              </a:rPr>
              <a:t>、</a:t>
            </a:r>
            <a:r>
              <a:rPr lang="zh-TW" altLang="x-none" sz="2400" b="1" dirty="0">
                <a:solidFill>
                  <a:schemeClr val="accent2"/>
                </a:solidFill>
                <a:latin typeface="宋体" panose="02010600030101010101" pitchFamily="2" charset="-122"/>
                <a:ea typeface="Arial Unicode MS" panose="020B0604020202020204" pitchFamily="34" charset="-122"/>
              </a:rPr>
              <a:t>大国兴衰</a:t>
            </a:r>
            <a:r>
              <a:rPr lang="zh-CN" altLang="en-US" sz="2400" b="1" dirty="0">
                <a:solidFill>
                  <a:schemeClr val="accent2"/>
                </a:solidFill>
                <a:latin typeface="宋体" panose="02010600030101010101" pitchFamily="2" charset="-122"/>
              </a:rPr>
              <a:t>、</a:t>
            </a:r>
            <a:r>
              <a:rPr lang="zh-TW" altLang="x-none" sz="2400" b="1" dirty="0">
                <a:solidFill>
                  <a:schemeClr val="accent2"/>
                </a:solidFill>
                <a:latin typeface="宋体" panose="02010600030101010101" pitchFamily="2" charset="-122"/>
                <a:ea typeface="Arial Unicode MS" panose="020B0604020202020204" pitchFamily="34" charset="-122"/>
              </a:rPr>
              <a:t>资本的成长历程</a:t>
            </a:r>
            <a:r>
              <a:rPr lang="zh-CN" altLang="en-US" sz="2400" b="1" dirty="0">
                <a:solidFill>
                  <a:schemeClr val="accent2"/>
                </a:solidFill>
                <a:latin typeface="宋体" panose="02010600030101010101" pitchFamily="2" charset="-122"/>
              </a:rPr>
              <a:t>、</a:t>
            </a:r>
            <a:r>
              <a:rPr lang="zh-CN" altLang="en-US" sz="2400" b="1" dirty="0">
                <a:solidFill>
                  <a:schemeClr val="accent2"/>
                </a:solidFill>
                <a:latin typeface="宋体" panose="02010600030101010101" pitchFamily="2" charset="-122"/>
                <a:ea typeface="Arial Unicode MS" panose="020B0604020202020204" pitchFamily="34" charset="-122"/>
              </a:rPr>
              <a:t>政治民主进程、</a:t>
            </a:r>
            <a:r>
              <a:rPr lang="zh-TW" altLang="x-none" sz="2400" b="1" dirty="0">
                <a:solidFill>
                  <a:schemeClr val="accent2"/>
                </a:solidFill>
                <a:latin typeface="宋体" panose="02010600030101010101" pitchFamily="2" charset="-122"/>
                <a:ea typeface="Arial Unicode MS" panose="020B0604020202020204" pitchFamily="34" charset="-122"/>
              </a:rPr>
              <a:t>中西社会转型期大对比</a:t>
            </a:r>
            <a:endParaRPr lang="en-US" altLang="zh-CN" sz="2400" b="1" dirty="0">
              <a:solidFill>
                <a:schemeClr val="accent2"/>
              </a:solidFill>
              <a:latin typeface="宋体" panose="02010600030101010101" pitchFamily="2" charset="-122"/>
            </a:endParaRPr>
          </a:p>
          <a:p>
            <a:r>
              <a:rPr lang="zh-TW" altLang="x-none" sz="2400" b="1" dirty="0">
                <a:solidFill>
                  <a:schemeClr val="accent2"/>
                </a:solidFill>
                <a:latin typeface="宋体" panose="02010600030101010101" pitchFamily="2" charset="-122"/>
                <a:ea typeface="Arial Unicode MS" panose="020B0604020202020204" pitchFamily="34" charset="-122"/>
              </a:rPr>
              <a:t>    这部分的主题非常重要，因为它们有着相对较宽阔的历史视野</a:t>
            </a:r>
            <a:r>
              <a:rPr lang="zh-CN" altLang="zh-TW" sz="2400" b="1" dirty="0">
                <a:solidFill>
                  <a:schemeClr val="accent2"/>
                </a:solidFill>
                <a:latin typeface="宋体" panose="02010600030101010101" pitchFamily="2" charset="-122"/>
                <a:ea typeface="Arial Unicode MS" panose="020B0604020202020204" pitchFamily="34" charset="-122"/>
              </a:rPr>
              <a:t>——</a:t>
            </a:r>
            <a:r>
              <a:rPr lang="zh-TW" altLang="x-none" sz="2400" b="1" dirty="0">
                <a:solidFill>
                  <a:schemeClr val="accent2"/>
                </a:solidFill>
                <a:latin typeface="宋体" panose="02010600030101010101" pitchFamily="2" charset="-122"/>
                <a:ea typeface="Arial Unicode MS" panose="020B0604020202020204" pitchFamily="34" charset="-122"/>
              </a:rPr>
              <a:t>中外关联</a:t>
            </a:r>
            <a:r>
              <a:rPr lang="zh-CN" altLang="en-US" sz="2400" b="1" dirty="0">
                <a:solidFill>
                  <a:schemeClr val="accent2"/>
                </a:solidFill>
                <a:latin typeface="宋体" panose="02010600030101010101" pitchFamily="2" charset="-122"/>
                <a:ea typeface="Arial Unicode MS" panose="020B0604020202020204" pitchFamily="34" charset="-122"/>
              </a:rPr>
              <a:t>，</a:t>
            </a:r>
            <a:r>
              <a:rPr lang="zh-TW" altLang="x-none" sz="2400" b="1" dirty="0">
                <a:solidFill>
                  <a:schemeClr val="accent2"/>
                </a:solidFill>
                <a:latin typeface="宋体" panose="02010600030101010101" pitchFamily="2" charset="-122"/>
                <a:ea typeface="Arial Unicode MS" panose="020B0604020202020204" pitchFamily="34" charset="-122"/>
              </a:rPr>
              <a:t>空间范围广、时间跨度长，每个主题都能涵盖课本中的数个专题内容，并且能打破专题之间的桎梏，建立起中外间的横向关联。应该说</a:t>
            </a:r>
            <a:r>
              <a:rPr lang="zh-CN" altLang="en-US" sz="2400" b="1" dirty="0">
                <a:solidFill>
                  <a:schemeClr val="accent2"/>
                </a:solidFill>
                <a:latin typeface="宋体" panose="02010600030101010101" pitchFamily="2" charset="-122"/>
                <a:ea typeface="Arial Unicode MS" panose="020B0604020202020204" pitchFamily="34" charset="-122"/>
              </a:rPr>
              <a:t>，</a:t>
            </a:r>
            <a:r>
              <a:rPr lang="zh-TW" altLang="x-none" sz="2400" b="1" dirty="0">
                <a:solidFill>
                  <a:schemeClr val="accent2"/>
                </a:solidFill>
                <a:latin typeface="宋体" panose="02010600030101010101" pitchFamily="2" charset="-122"/>
                <a:ea typeface="Arial Unicode MS" panose="020B0604020202020204" pitchFamily="34" charset="-122"/>
              </a:rPr>
              <a:t>这些主题的复习构建能够有效提升学生的历史认知格局，帮助他们建立起完整的、有高度的认知框架。</a:t>
            </a:r>
            <a:endParaRPr lang="zh-TW" altLang="x-none" sz="2400" b="1" dirty="0">
              <a:solidFill>
                <a:schemeClr val="accent2"/>
              </a:solidFill>
              <a:latin typeface="宋体" panose="02010600030101010101" pitchFamily="2" charset="-122"/>
            </a:endParaRP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8001" name="Rectangle 1"/>
          <p:cNvSpPr>
            <a:spLocks noChangeArrowheads="1"/>
          </p:cNvSpPr>
          <p:nvPr/>
        </p:nvSpPr>
        <p:spPr bwMode="auto">
          <a:xfrm>
            <a:off x="107950" y="1195388"/>
            <a:ext cx="8785225" cy="4894263"/>
          </a:xfrm>
          <a:prstGeom prst="rect">
            <a:avLst/>
          </a:prstGeom>
          <a:noFill/>
          <a:ln w="9525">
            <a:noFill/>
            <a:miter lim="800000"/>
          </a:ln>
          <a:effectLst>
            <a:prstShdw prst="shdw12">
              <a:schemeClr val="accent1">
                <a:gamma/>
                <a:shade val="60000"/>
                <a:invGamma/>
                <a:alpha val="50000"/>
              </a:schemeClr>
            </a:prstShdw>
          </a:effectLst>
        </p:spPr>
        <p:txBody>
          <a:bodyPr wrap="square" anchor="ctr">
            <a:spAutoFit/>
          </a:bodyPr>
          <a:p>
            <a:r>
              <a:rPr lang="zh-CN" altLang="en-US" sz="2400" b="1" dirty="0">
                <a:solidFill>
                  <a:schemeClr val="accent2"/>
                </a:solidFill>
                <a:latin typeface="宋体" panose="02010600030101010101" pitchFamily="2" charset="-122"/>
                <a:ea typeface="Arial Unicode MS" panose="020B0604020202020204" pitchFamily="34" charset="-122"/>
              </a:rPr>
              <a:t>二轮复习的具体课堂操作策略</a:t>
            </a:r>
            <a:endParaRPr lang="en-US" altLang="zh-CN" sz="2400" b="1" dirty="0">
              <a:solidFill>
                <a:schemeClr val="accent2"/>
              </a:solidFill>
              <a:latin typeface="宋体" panose="02010600030101010101" pitchFamily="2" charset="-122"/>
              <a:ea typeface="Arial Unicode MS" panose="020B0604020202020204" pitchFamily="34" charset="-122"/>
            </a:endParaRPr>
          </a:p>
          <a:p>
            <a:endParaRPr lang="zh-CN" altLang="en-US" sz="2400" b="1" dirty="0">
              <a:solidFill>
                <a:schemeClr val="accent2"/>
              </a:solidFill>
              <a:latin typeface="宋体" panose="02010600030101010101" pitchFamily="2" charset="-122"/>
            </a:endParaRPr>
          </a:p>
          <a:p>
            <a:r>
              <a:rPr lang="en-US" altLang="zh-CN" sz="2400" b="1" dirty="0">
                <a:solidFill>
                  <a:schemeClr val="accent2"/>
                </a:solidFill>
                <a:latin typeface="宋体" panose="02010600030101010101" pitchFamily="2" charset="-122"/>
                <a:ea typeface="Arial Unicode MS" panose="020B0604020202020204" pitchFamily="34" charset="-122"/>
              </a:rPr>
              <a:t>   </a:t>
            </a:r>
            <a:r>
              <a:rPr lang="zh-CN" altLang="zh-TW" sz="2400" b="1" dirty="0">
                <a:solidFill>
                  <a:schemeClr val="accent2"/>
                </a:solidFill>
                <a:latin typeface="宋体" panose="02010600030101010101" pitchFamily="2" charset="-122"/>
                <a:ea typeface="Arial Unicode MS" panose="020B0604020202020204" pitchFamily="34" charset="-122"/>
              </a:rPr>
              <a:t>【</a:t>
            </a:r>
            <a:r>
              <a:rPr lang="zh-TW" altLang="x-none" sz="2400" b="1" dirty="0">
                <a:solidFill>
                  <a:schemeClr val="accent2"/>
                </a:solidFill>
                <a:latin typeface="宋体" panose="02010600030101010101" pitchFamily="2" charset="-122"/>
                <a:ea typeface="Arial Unicode MS" panose="020B0604020202020204" pitchFamily="34" charset="-122"/>
              </a:rPr>
              <a:t>课前预习</a:t>
            </a:r>
            <a:r>
              <a:rPr lang="zh-CN" altLang="zh-TW" sz="2400" b="1" dirty="0">
                <a:solidFill>
                  <a:schemeClr val="accent2"/>
                </a:solidFill>
                <a:latin typeface="宋体" panose="02010600030101010101" pitchFamily="2" charset="-122"/>
                <a:ea typeface="Arial Unicode MS" panose="020B0604020202020204" pitchFamily="34" charset="-122"/>
              </a:rPr>
              <a:t>】</a:t>
            </a:r>
            <a:r>
              <a:rPr lang="zh-TW" altLang="x-none" sz="2400" b="1" dirty="0">
                <a:solidFill>
                  <a:schemeClr val="accent2"/>
                </a:solidFill>
                <a:latin typeface="宋体" panose="02010600030101010101" pitchFamily="2" charset="-122"/>
                <a:ea typeface="Arial Unicode MS" panose="020B0604020202020204" pitchFamily="34" charset="-122"/>
              </a:rPr>
              <a:t>学生根据教师所给的主题“大国的兴衰”，课前绘制思维导图，将这个主题相关的历史知识进行整合，形成初步认知。</a:t>
            </a:r>
            <a:endParaRPr lang="zh-CN" altLang="en-US" sz="2400" b="1" dirty="0">
              <a:solidFill>
                <a:schemeClr val="accent2"/>
              </a:solidFill>
              <a:latin typeface="宋体" panose="02010600030101010101" pitchFamily="2" charset="-122"/>
            </a:endParaRPr>
          </a:p>
          <a:p>
            <a:r>
              <a:rPr lang="en-US" altLang="zh-CN" sz="2400" b="1" dirty="0">
                <a:solidFill>
                  <a:schemeClr val="accent2"/>
                </a:solidFill>
                <a:latin typeface="宋体" panose="02010600030101010101" pitchFamily="2" charset="-122"/>
                <a:ea typeface="Arial Unicode MS" panose="020B0604020202020204" pitchFamily="34" charset="-122"/>
              </a:rPr>
              <a:t>   </a:t>
            </a:r>
            <a:r>
              <a:rPr lang="zh-CN" altLang="zh-TW" sz="2400" b="1" dirty="0">
                <a:solidFill>
                  <a:schemeClr val="accent2"/>
                </a:solidFill>
                <a:latin typeface="宋体" panose="02010600030101010101" pitchFamily="2" charset="-122"/>
                <a:ea typeface="Arial Unicode MS" panose="020B0604020202020204" pitchFamily="34" charset="-122"/>
              </a:rPr>
              <a:t>【</a:t>
            </a:r>
            <a:r>
              <a:rPr lang="zh-TW" altLang="x-none" sz="2400" b="1" dirty="0">
                <a:solidFill>
                  <a:schemeClr val="accent2"/>
                </a:solidFill>
                <a:latin typeface="宋体" panose="02010600030101010101" pitchFamily="2" charset="-122"/>
                <a:ea typeface="Arial Unicode MS" panose="020B0604020202020204" pitchFamily="34" charset="-122"/>
              </a:rPr>
              <a:t>课时</a:t>
            </a:r>
            <a:r>
              <a:rPr lang="zh-CN" altLang="zh-TW" sz="2400" b="1" dirty="0">
                <a:solidFill>
                  <a:schemeClr val="accent2"/>
                </a:solidFill>
                <a:latin typeface="宋体" panose="02010600030101010101" pitchFamily="2" charset="-122"/>
                <a:ea typeface="Arial Unicode MS" panose="020B0604020202020204" pitchFamily="34" charset="-122"/>
              </a:rPr>
              <a:t>1】</a:t>
            </a:r>
            <a:r>
              <a:rPr lang="zh-TW" altLang="x-none" sz="2400" b="1" dirty="0">
                <a:solidFill>
                  <a:schemeClr val="accent2"/>
                </a:solidFill>
                <a:latin typeface="宋体" panose="02010600030101010101" pitchFamily="2" charset="-122"/>
                <a:ea typeface="Arial Unicode MS" panose="020B0604020202020204" pitchFamily="34" charset="-122"/>
              </a:rPr>
              <a:t>教师展示优秀作品，在这个过程中与学生一起将此主题相关的历史知识整理一遍。</a:t>
            </a:r>
            <a:endParaRPr lang="zh-CN" altLang="en-US" sz="2400" b="1" dirty="0">
              <a:solidFill>
                <a:schemeClr val="accent2"/>
              </a:solidFill>
              <a:latin typeface="宋体" panose="02010600030101010101" pitchFamily="2" charset="-122"/>
            </a:endParaRPr>
          </a:p>
          <a:p>
            <a:r>
              <a:rPr lang="zh-TW" altLang="x-none" sz="2400" b="1" dirty="0">
                <a:solidFill>
                  <a:schemeClr val="accent2"/>
                </a:solidFill>
                <a:latin typeface="宋体" panose="02010600030101010101" pitchFamily="2" charset="-122"/>
                <a:ea typeface="Arial Unicode MS" panose="020B0604020202020204" pitchFamily="34" charset="-122"/>
              </a:rPr>
              <a:t>    教师拓展主题：请学生写出英、美崛起过程中认为最重要的</a:t>
            </a:r>
            <a:r>
              <a:rPr lang="zh-CN" altLang="zh-TW" sz="2400" b="1" dirty="0">
                <a:solidFill>
                  <a:schemeClr val="accent2"/>
                </a:solidFill>
                <a:latin typeface="宋体" panose="02010600030101010101" pitchFamily="2" charset="-122"/>
                <a:ea typeface="Arial Unicode MS" panose="020B0604020202020204" pitchFamily="34" charset="-122"/>
              </a:rPr>
              <a:t>10</a:t>
            </a:r>
            <a:r>
              <a:rPr lang="zh-TW" altLang="x-none" sz="2400" b="1" dirty="0">
                <a:solidFill>
                  <a:schemeClr val="accent2"/>
                </a:solidFill>
                <a:latin typeface="宋体" panose="02010600030101010101" pitchFamily="2" charset="-122"/>
                <a:ea typeface="Arial Unicode MS" panose="020B0604020202020204" pitchFamily="34" charset="-122"/>
              </a:rPr>
              <a:t>件大事，然后说</a:t>
            </a:r>
            <a:r>
              <a:rPr lang="zh-CN" altLang="en-US" sz="2400" b="1" dirty="0">
                <a:solidFill>
                  <a:schemeClr val="accent2"/>
                </a:solidFill>
                <a:latin typeface="宋体" panose="02010600030101010101" pitchFamily="2" charset="-122"/>
                <a:ea typeface="Arial Unicode MS" panose="020B0604020202020204" pitchFamily="34" charset="-122"/>
              </a:rPr>
              <a:t>明</a:t>
            </a:r>
            <a:r>
              <a:rPr lang="zh-TW" altLang="x-none" sz="2400" b="1" dirty="0">
                <a:solidFill>
                  <a:schemeClr val="accent2"/>
                </a:solidFill>
                <a:latin typeface="宋体" panose="02010600030101010101" pitchFamily="2" charset="-122"/>
                <a:ea typeface="Arial Unicode MS" panose="020B0604020202020204" pitchFamily="34" charset="-122"/>
              </a:rPr>
              <a:t>理由。</a:t>
            </a:r>
            <a:endParaRPr lang="en-US" altLang="zh-TW" sz="2400" b="1" dirty="0">
              <a:solidFill>
                <a:schemeClr val="accent2"/>
              </a:solidFill>
              <a:latin typeface="宋体" panose="02010600030101010101" pitchFamily="2" charset="-122"/>
              <a:ea typeface="Arial Unicode MS" panose="020B0604020202020204" pitchFamily="34" charset="-122"/>
            </a:endParaRPr>
          </a:p>
          <a:p>
            <a:r>
              <a:rPr lang="en-US" altLang="zh-TW" sz="2400" b="1" dirty="0">
                <a:solidFill>
                  <a:schemeClr val="accent2"/>
                </a:solidFill>
                <a:latin typeface="宋体" panose="02010600030101010101" pitchFamily="2" charset="-122"/>
                <a:ea typeface="Arial Unicode MS" panose="020B0604020202020204" pitchFamily="34" charset="-122"/>
              </a:rPr>
              <a:t>    </a:t>
            </a:r>
            <a:r>
              <a:rPr lang="zh-TW" altLang="x-none" sz="2400" b="1" dirty="0">
                <a:solidFill>
                  <a:schemeClr val="accent2"/>
                </a:solidFill>
                <a:latin typeface="宋体" panose="02010600030101010101" pitchFamily="2" charset="-122"/>
                <a:ea typeface="Arial Unicode MS" panose="020B0604020202020204" pitchFamily="34" charset="-122"/>
              </a:rPr>
              <a:t>学生写出</a:t>
            </a:r>
            <a:r>
              <a:rPr lang="zh-CN" altLang="zh-TW" sz="2400" b="1" dirty="0">
                <a:solidFill>
                  <a:schemeClr val="accent2"/>
                </a:solidFill>
                <a:latin typeface="宋体" panose="02010600030101010101" pitchFamily="2" charset="-122"/>
                <a:ea typeface="Arial Unicode MS" panose="020B0604020202020204" pitchFamily="34" charset="-122"/>
              </a:rPr>
              <a:t>10</a:t>
            </a:r>
            <a:r>
              <a:rPr lang="zh-TW" altLang="x-none" sz="2400" b="1" dirty="0">
                <a:solidFill>
                  <a:schemeClr val="accent2"/>
                </a:solidFill>
                <a:latin typeface="宋体" panose="02010600030101010101" pitchFamily="2" charset="-122"/>
                <a:ea typeface="Arial Unicode MS" panose="020B0604020202020204" pitchFamily="34" charset="-122"/>
              </a:rPr>
              <a:t>件大事</a:t>
            </a:r>
            <a:r>
              <a:rPr lang="zh-CN" altLang="en-US" sz="2400" b="1" dirty="0">
                <a:solidFill>
                  <a:schemeClr val="accent2"/>
                </a:solidFill>
                <a:latin typeface="宋体" panose="02010600030101010101" pitchFamily="2" charset="-122"/>
                <a:ea typeface="Arial Unicode MS" panose="020B0604020202020204" pitchFamily="34" charset="-122"/>
              </a:rPr>
              <a:t>的过程，</a:t>
            </a:r>
            <a:r>
              <a:rPr lang="zh-TW" altLang="x-none" sz="2400" b="1" dirty="0">
                <a:solidFill>
                  <a:schemeClr val="accent2"/>
                </a:solidFill>
                <a:latin typeface="宋体" panose="02010600030101010101" pitchFamily="2" charset="-122"/>
                <a:ea typeface="Arial Unicode MS" panose="020B0604020202020204" pitchFamily="34" charset="-122"/>
              </a:rPr>
              <a:t>既是对知识再次重新梳理</a:t>
            </a:r>
            <a:r>
              <a:rPr lang="zh-CN" altLang="en-US" sz="2400" b="1" dirty="0">
                <a:solidFill>
                  <a:schemeClr val="accent2"/>
                </a:solidFill>
                <a:latin typeface="宋体" panose="02010600030101010101" pitchFamily="2" charset="-122"/>
                <a:ea typeface="Arial Unicode MS" panose="020B0604020202020204" pitchFamily="34" charset="-122"/>
              </a:rPr>
              <a:t>的过程</a:t>
            </a:r>
            <a:r>
              <a:rPr lang="zh-TW" altLang="x-none" sz="2400" b="1" dirty="0">
                <a:solidFill>
                  <a:schemeClr val="accent2"/>
                </a:solidFill>
                <a:latin typeface="宋体" panose="02010600030101010101" pitchFamily="2" charset="-122"/>
                <a:ea typeface="Arial Unicode MS" panose="020B0604020202020204" pitchFamily="34" charset="-122"/>
              </a:rPr>
              <a:t>，也是一种权衡取舍的过程</a:t>
            </a:r>
            <a:r>
              <a:rPr lang="zh-CN" altLang="en-US" sz="2400" b="1" dirty="0">
                <a:solidFill>
                  <a:schemeClr val="accent2"/>
                </a:solidFill>
                <a:latin typeface="宋体" panose="02010600030101010101" pitchFamily="2" charset="-122"/>
                <a:ea typeface="Arial Unicode MS" panose="020B0604020202020204" pitchFamily="34" charset="-122"/>
              </a:rPr>
              <a:t>；</a:t>
            </a:r>
            <a:r>
              <a:rPr lang="zh-TW" altLang="x-none" sz="2400" b="1" dirty="0">
                <a:solidFill>
                  <a:schemeClr val="accent2"/>
                </a:solidFill>
                <a:latin typeface="宋体" panose="02010600030101010101" pitchFamily="2" charset="-122"/>
                <a:ea typeface="Arial Unicode MS" panose="020B0604020202020204" pitchFamily="34" charset="-122"/>
              </a:rPr>
              <a:t>学生必须依据自己的想法选出自己认为最重要的</a:t>
            </a:r>
            <a:r>
              <a:rPr lang="zh-CN" altLang="en-US" sz="2400" b="1" dirty="0">
                <a:solidFill>
                  <a:schemeClr val="accent2"/>
                </a:solidFill>
                <a:latin typeface="宋体" panose="02010600030101010101" pitchFamily="2" charset="-122"/>
                <a:ea typeface="Arial Unicode MS" panose="020B0604020202020204" pitchFamily="34" charset="-122"/>
              </a:rPr>
              <a:t>大事</a:t>
            </a:r>
            <a:r>
              <a:rPr lang="zh-TW" altLang="x-none" sz="2400" b="1" dirty="0">
                <a:solidFill>
                  <a:schemeClr val="accent2"/>
                </a:solidFill>
                <a:latin typeface="宋体" panose="02010600030101010101" pitchFamily="2" charset="-122"/>
                <a:ea typeface="Arial Unicode MS" panose="020B0604020202020204" pitchFamily="34" charset="-122"/>
              </a:rPr>
              <a:t>，不同学生的答案必有差异，大家分享各自答案的过程也是一个交流思想的过程。</a:t>
            </a:r>
            <a:endParaRPr lang="zh-TW" altLang="x-none" sz="2400" b="1" dirty="0">
              <a:solidFill>
                <a:schemeClr val="accent2"/>
              </a:solidFill>
              <a:latin typeface="宋体" panose="02010600030101010101" pitchFamily="2" charset="-122"/>
            </a:endParaRP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1313" name="Rectangle 1"/>
          <p:cNvSpPr>
            <a:spLocks noChangeArrowheads="1"/>
          </p:cNvSpPr>
          <p:nvPr/>
        </p:nvSpPr>
        <p:spPr bwMode="auto">
          <a:xfrm>
            <a:off x="179388" y="1060450"/>
            <a:ext cx="8843963" cy="4956175"/>
          </a:xfrm>
          <a:prstGeom prst="rect">
            <a:avLst/>
          </a:prstGeom>
          <a:noFill/>
          <a:ln w="9525">
            <a:noFill/>
            <a:miter lim="800000"/>
          </a:ln>
          <a:effectLst>
            <a:prstShdw prst="shdw12">
              <a:schemeClr val="accent1">
                <a:gamma/>
                <a:shade val="60000"/>
                <a:invGamma/>
                <a:alpha val="50000"/>
              </a:schemeClr>
            </a:prstShdw>
          </a:effectLst>
        </p:spPr>
        <p:txBody>
          <a:bodyPr anchor="ctr">
            <a:spAutoFit/>
          </a:bodyPr>
          <a:p>
            <a:r>
              <a:rPr lang="en-US" altLang="zh-CN" sz="2800" b="1" dirty="0">
                <a:latin typeface="宋体" panose="02010600030101010101" pitchFamily="2" charset="-122"/>
                <a:ea typeface="Arial Unicode MS" panose="020B0604020202020204" pitchFamily="34" charset="-122"/>
              </a:rPr>
              <a:t>   </a:t>
            </a:r>
            <a:r>
              <a:rPr lang="zh-CN" altLang="zh-TW" sz="2400" b="1" dirty="0">
                <a:solidFill>
                  <a:schemeClr val="accent2"/>
                </a:solidFill>
                <a:latin typeface="宋体" panose="02010600030101010101" pitchFamily="2" charset="-122"/>
                <a:ea typeface="Arial Unicode MS" panose="020B0604020202020204" pitchFamily="34" charset="-122"/>
              </a:rPr>
              <a:t>【</a:t>
            </a:r>
            <a:r>
              <a:rPr lang="zh-TW" altLang="x-none" sz="2400" b="1" dirty="0">
                <a:solidFill>
                  <a:schemeClr val="accent2"/>
                </a:solidFill>
                <a:latin typeface="宋体" panose="02010600030101010101" pitchFamily="2" charset="-122"/>
                <a:ea typeface="Arial Unicode MS" panose="020B0604020202020204" pitchFamily="34" charset="-122"/>
              </a:rPr>
              <a:t>课时</a:t>
            </a:r>
            <a:r>
              <a:rPr lang="zh-CN" altLang="zh-TW" sz="2400" b="1" dirty="0">
                <a:solidFill>
                  <a:schemeClr val="accent2"/>
                </a:solidFill>
                <a:latin typeface="宋体" panose="02010600030101010101" pitchFamily="2" charset="-122"/>
                <a:ea typeface="Arial Unicode MS" panose="020B0604020202020204" pitchFamily="34" charset="-122"/>
              </a:rPr>
              <a:t>2】</a:t>
            </a:r>
            <a:r>
              <a:rPr lang="zh-TW" altLang="x-none" sz="2400" b="1" dirty="0">
                <a:solidFill>
                  <a:schemeClr val="accent2"/>
                </a:solidFill>
                <a:latin typeface="宋体" panose="02010600030101010101" pitchFamily="2" charset="-122"/>
                <a:ea typeface="Arial Unicode MS" panose="020B0604020202020204" pitchFamily="34" charset="-122"/>
              </a:rPr>
              <a:t>教师提问：请大家在上节课讨论的基础上总结：对于大国崛起而言，哪些要素是必备的？（内部的政治整合、制度革新、经济实力、国际地位、军事实力</a:t>
            </a:r>
            <a:r>
              <a:rPr lang="zh-CN" altLang="en-US" sz="2400" b="1" dirty="0">
                <a:solidFill>
                  <a:schemeClr val="accent2"/>
                </a:solidFill>
                <a:latin typeface="宋体" panose="02010600030101010101" pitchFamily="2" charset="-122"/>
                <a:ea typeface="Arial Unicode MS" panose="020B0604020202020204" pitchFamily="34" charset="-122"/>
              </a:rPr>
              <a:t>等</a:t>
            </a:r>
            <a:r>
              <a:rPr lang="zh-TW" altLang="x-none" sz="2400" b="1" dirty="0">
                <a:solidFill>
                  <a:schemeClr val="accent2"/>
                </a:solidFill>
                <a:latin typeface="宋体" panose="02010600030101010101" pitchFamily="2" charset="-122"/>
                <a:ea typeface="Arial Unicode MS" panose="020B0604020202020204" pitchFamily="34" charset="-122"/>
              </a:rPr>
              <a:t>）</a:t>
            </a:r>
            <a:endParaRPr lang="en-US" altLang="zh-CN" sz="2400" b="1" dirty="0">
              <a:solidFill>
                <a:schemeClr val="accent2"/>
              </a:solidFill>
              <a:latin typeface="宋体" panose="02010600030101010101" pitchFamily="2" charset="-122"/>
            </a:endParaRPr>
          </a:p>
          <a:p>
            <a:r>
              <a:rPr lang="zh-TW" altLang="x-none" sz="2400" b="1" dirty="0">
                <a:solidFill>
                  <a:schemeClr val="accent2"/>
                </a:solidFill>
                <a:latin typeface="宋体" panose="02010600030101010101" pitchFamily="2" charset="-122"/>
                <a:ea typeface="Arial Unicode MS" panose="020B0604020202020204" pitchFamily="34" charset="-122"/>
              </a:rPr>
              <a:t>    教师提问：对比英美崛起过程，你发现这两个国家崛起</a:t>
            </a:r>
            <a:r>
              <a:rPr lang="zh-CN" altLang="en-US" sz="2400" b="1" dirty="0">
                <a:solidFill>
                  <a:schemeClr val="accent2"/>
                </a:solidFill>
                <a:latin typeface="宋体" panose="02010600030101010101" pitchFamily="2" charset="-122"/>
                <a:ea typeface="Arial Unicode MS" panose="020B0604020202020204" pitchFamily="34" charset="-122"/>
              </a:rPr>
              <a:t>的</a:t>
            </a:r>
            <a:r>
              <a:rPr lang="zh-TW" altLang="x-none" sz="2400" b="1" dirty="0">
                <a:solidFill>
                  <a:schemeClr val="accent2"/>
                </a:solidFill>
                <a:latin typeface="宋体" panose="02010600030101010101" pitchFamily="2" charset="-122"/>
                <a:ea typeface="Arial Unicode MS" panose="020B0604020202020204" pitchFamily="34" charset="-122"/>
              </a:rPr>
              <a:t>方式有什么差异？这对我们有什么启示？最后两个设问是对本主题的深层挖掘和升华，学生经过前面的铺垫，在教师的启发下都能发现，英国崛起更多依靠的是弱肉强食的殖民战争、抢占殖民地等，但美国则较少争夺殖民地，更多依靠自身的经济优势、建构世界经济体系和国际组织、掌握话语权和主导权等方式，</a:t>
            </a:r>
            <a:r>
              <a:rPr lang="zh-CN" altLang="en-US" sz="2400" b="1" dirty="0">
                <a:solidFill>
                  <a:schemeClr val="accent2"/>
                </a:solidFill>
                <a:latin typeface="宋体" panose="02010600030101010101" pitchFamily="2" charset="-122"/>
                <a:ea typeface="Arial Unicode MS" panose="020B0604020202020204" pitchFamily="34" charset="-122"/>
              </a:rPr>
              <a:t>从而</a:t>
            </a:r>
            <a:r>
              <a:rPr lang="zh-TW" altLang="x-none" sz="2400" b="1" dirty="0">
                <a:solidFill>
                  <a:schemeClr val="accent2"/>
                </a:solidFill>
                <a:latin typeface="宋体" panose="02010600030101010101" pitchFamily="2" charset="-122"/>
                <a:ea typeface="Arial Unicode MS" panose="020B0604020202020204" pitchFamily="34" charset="-122"/>
              </a:rPr>
              <a:t>获</a:t>
            </a:r>
            <a:endParaRPr lang="en-US" altLang="zh-TW" sz="2400" b="1" dirty="0">
              <a:solidFill>
                <a:schemeClr val="accent2"/>
              </a:solidFill>
              <a:latin typeface="宋体" panose="02010600030101010101" pitchFamily="2" charset="-122"/>
              <a:ea typeface="Arial Unicode MS" panose="020B0604020202020204" pitchFamily="34" charset="-122"/>
            </a:endParaRPr>
          </a:p>
          <a:p>
            <a:r>
              <a:rPr lang="zh-TW" altLang="x-none" sz="2400" b="1" dirty="0">
                <a:solidFill>
                  <a:schemeClr val="accent2"/>
                </a:solidFill>
                <a:latin typeface="宋体" panose="02010600030101010101" pitchFamily="2" charset="-122"/>
                <a:ea typeface="Arial Unicode MS" panose="020B0604020202020204" pitchFamily="34" charset="-122"/>
              </a:rPr>
              <a:t>得了资本主义世界霸主地位。在此基础上，学生可以联系到当今世界经济的制度化、体系化趋势，也可以进一步联系到中国的大国崛起之路，需要融入世界经济一体化趋势、参与全球合作、走互利共赢之路。</a:t>
            </a:r>
            <a:endParaRPr lang="zh-TW" altLang="x-none" sz="2400" b="1" dirty="0">
              <a:solidFill>
                <a:schemeClr val="accent2"/>
              </a:solidFill>
              <a:latin typeface="宋体" panose="02010600030101010101" pitchFamily="2" charset="-122"/>
            </a:endParaRP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2337" name="Rectangle 1"/>
          <p:cNvSpPr>
            <a:spLocks noChangeArrowheads="1"/>
          </p:cNvSpPr>
          <p:nvPr/>
        </p:nvSpPr>
        <p:spPr bwMode="auto">
          <a:xfrm>
            <a:off x="179388" y="2130425"/>
            <a:ext cx="8713788" cy="3109913"/>
          </a:xfrm>
          <a:prstGeom prst="rect">
            <a:avLst/>
          </a:prstGeom>
          <a:noFill/>
          <a:ln w="9525">
            <a:noFill/>
            <a:miter lim="800000"/>
          </a:ln>
          <a:effectLst>
            <a:prstShdw prst="shdw12">
              <a:schemeClr val="accent1">
                <a:gamma/>
                <a:shade val="60000"/>
                <a:invGamma/>
                <a:alpha val="50000"/>
              </a:schemeClr>
            </a:prstShdw>
          </a:effectLst>
        </p:spPr>
        <p:txBody>
          <a:bodyPr wrap="square" anchor="ctr">
            <a:spAutoFit/>
          </a:bodyPr>
          <a:p>
            <a:r>
              <a:rPr lang="en-US" altLang="zh-CN" sz="2800" b="1" dirty="0">
                <a:latin typeface="宋体" panose="02010600030101010101" pitchFamily="2" charset="-122"/>
                <a:ea typeface="Arial Unicode MS" panose="020B0604020202020204" pitchFamily="34" charset="-122"/>
              </a:rPr>
              <a:t>   </a:t>
            </a:r>
            <a:r>
              <a:rPr lang="zh-CN" altLang="zh-TW" sz="2400" b="1" dirty="0">
                <a:solidFill>
                  <a:schemeClr val="accent2"/>
                </a:solidFill>
                <a:latin typeface="宋体" panose="02010600030101010101" pitchFamily="2" charset="-122"/>
                <a:ea typeface="Arial Unicode MS" panose="020B0604020202020204" pitchFamily="34" charset="-122"/>
              </a:rPr>
              <a:t>【</a:t>
            </a:r>
            <a:r>
              <a:rPr lang="zh-TW" altLang="x-none" sz="2400" b="1" dirty="0">
                <a:solidFill>
                  <a:schemeClr val="accent2"/>
                </a:solidFill>
                <a:latin typeface="宋体" panose="02010600030101010101" pitchFamily="2" charset="-122"/>
                <a:ea typeface="Arial Unicode MS" panose="020B0604020202020204" pitchFamily="34" charset="-122"/>
              </a:rPr>
              <a:t>课时</a:t>
            </a:r>
            <a:r>
              <a:rPr lang="zh-CN" altLang="zh-TW" sz="2400" b="1" dirty="0">
                <a:solidFill>
                  <a:schemeClr val="accent2"/>
                </a:solidFill>
                <a:latin typeface="宋体" panose="02010600030101010101" pitchFamily="2" charset="-122"/>
                <a:ea typeface="Arial Unicode MS" panose="020B0604020202020204" pitchFamily="34" charset="-122"/>
              </a:rPr>
              <a:t>3】</a:t>
            </a:r>
            <a:r>
              <a:rPr lang="zh-TW" altLang="x-none" sz="2400" b="1" dirty="0">
                <a:solidFill>
                  <a:schemeClr val="accent2"/>
                </a:solidFill>
                <a:latin typeface="宋体" panose="02010600030101010101" pitchFamily="2" charset="-122"/>
                <a:ea typeface="Arial Unicode MS" panose="020B0604020202020204" pitchFamily="34" charset="-122"/>
              </a:rPr>
              <a:t>课堂限时训练、试题讲评</a:t>
            </a:r>
            <a:endParaRPr lang="en-US" altLang="zh-CN" sz="2400" b="1" dirty="0">
              <a:solidFill>
                <a:schemeClr val="accent2"/>
              </a:solidFill>
              <a:latin typeface="宋体" panose="02010600030101010101" pitchFamily="2" charset="-122"/>
            </a:endParaRPr>
          </a:p>
          <a:p>
            <a:r>
              <a:rPr lang="zh-TW" altLang="x-none" sz="2400" b="1" dirty="0">
                <a:solidFill>
                  <a:schemeClr val="accent2"/>
                </a:solidFill>
                <a:latin typeface="宋体" panose="02010600030101010101" pitchFamily="2" charset="-122"/>
                <a:ea typeface="Arial Unicode MS" panose="020B0604020202020204" pitchFamily="34" charset="-122"/>
              </a:rPr>
              <a:t>   “大国兴衰”这个主题涵盖了世界近代史、现代史的众多主干知识，并能和当代中国的发展结合起来，所有的知识在主题的串联下变成了有机的整体框架，并被赋予了现实意义。</a:t>
            </a:r>
            <a:endParaRPr lang="en-US" altLang="zh-TW" sz="2400" b="1" dirty="0">
              <a:solidFill>
                <a:schemeClr val="accent2"/>
              </a:solidFill>
              <a:latin typeface="宋体" panose="02010600030101010101" pitchFamily="2" charset="-122"/>
              <a:ea typeface="Arial Unicode MS" panose="020B0604020202020204" pitchFamily="34" charset="-122"/>
            </a:endParaRPr>
          </a:p>
          <a:p>
            <a:r>
              <a:rPr lang="en-US" altLang="zh-TW" sz="2400" b="1" dirty="0">
                <a:solidFill>
                  <a:schemeClr val="accent2"/>
                </a:solidFill>
                <a:latin typeface="宋体" panose="02010600030101010101" pitchFamily="2" charset="-122"/>
                <a:ea typeface="Arial Unicode MS" panose="020B0604020202020204" pitchFamily="34" charset="-122"/>
              </a:rPr>
              <a:t>    </a:t>
            </a:r>
            <a:r>
              <a:rPr lang="zh-TW" altLang="x-none" sz="2400" b="1" dirty="0">
                <a:solidFill>
                  <a:schemeClr val="accent2"/>
                </a:solidFill>
                <a:latin typeface="宋体" panose="02010600030101010101" pitchFamily="2" charset="-122"/>
                <a:ea typeface="Arial Unicode MS" panose="020B0604020202020204" pitchFamily="34" charset="-122"/>
              </a:rPr>
              <a:t>从以上的课堂复习示例可以看出：教师在复习的过程中并没有</a:t>
            </a:r>
            <a:r>
              <a:rPr lang="zh-CN" altLang="en-US" sz="2400" b="1" dirty="0">
                <a:solidFill>
                  <a:schemeClr val="accent2"/>
                </a:solidFill>
                <a:latin typeface="宋体" panose="02010600030101010101" pitchFamily="2" charset="-122"/>
                <a:ea typeface="Arial Unicode MS" panose="020B0604020202020204" pitchFamily="34" charset="-122"/>
              </a:rPr>
              <a:t>做</a:t>
            </a:r>
            <a:r>
              <a:rPr lang="zh-TW" altLang="x-none" sz="2400" b="1" dirty="0">
                <a:solidFill>
                  <a:schemeClr val="accent2"/>
                </a:solidFill>
                <a:latin typeface="宋体" panose="02010600030101010101" pitchFamily="2" charset="-122"/>
                <a:ea typeface="Arial Unicode MS" panose="020B0604020202020204" pitchFamily="34" charset="-122"/>
              </a:rPr>
              <a:t>太多的文字教案准备，几乎所有的知识整理工作都是学生自己完成的，教师在课上做的主要</a:t>
            </a:r>
            <a:r>
              <a:rPr lang="zh-CN" altLang="en-US" sz="2400" b="1" dirty="0">
                <a:solidFill>
                  <a:schemeClr val="accent2"/>
                </a:solidFill>
                <a:latin typeface="宋体" panose="02010600030101010101" pitchFamily="2" charset="-122"/>
                <a:ea typeface="Arial Unicode MS" panose="020B0604020202020204" pitchFamily="34" charset="-122"/>
              </a:rPr>
              <a:t>工作</a:t>
            </a:r>
            <a:r>
              <a:rPr lang="zh-TW" altLang="x-none" sz="2400" b="1" dirty="0">
                <a:solidFill>
                  <a:schemeClr val="accent2"/>
                </a:solidFill>
                <a:latin typeface="宋体" panose="02010600030101010101" pitchFamily="2" charset="-122"/>
                <a:ea typeface="Arial Unicode MS" panose="020B0604020202020204" pitchFamily="34" charset="-122"/>
              </a:rPr>
              <a:t>是提出有思维含量的问题，通过提问一步步引导学生思考的深入。</a:t>
            </a:r>
            <a:endParaRPr lang="zh-TW" altLang="x-none" sz="2400" b="1" dirty="0">
              <a:solidFill>
                <a:schemeClr val="accent2"/>
              </a:solidFill>
              <a:latin typeface="宋体" panose="02010600030101010101" pitchFamily="2" charset="-122"/>
            </a:endParaRP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3361" name="Rectangle 1"/>
          <p:cNvSpPr>
            <a:spLocks noChangeArrowheads="1"/>
          </p:cNvSpPr>
          <p:nvPr/>
        </p:nvSpPr>
        <p:spPr bwMode="auto">
          <a:xfrm>
            <a:off x="244475" y="2187575"/>
            <a:ext cx="8843963" cy="3908425"/>
          </a:xfrm>
          <a:prstGeom prst="rect">
            <a:avLst/>
          </a:prstGeom>
          <a:noFill/>
          <a:ln w="9525">
            <a:noFill/>
            <a:miter lim="800000"/>
          </a:ln>
          <a:effectLst>
            <a:prstShdw prst="shdw12">
              <a:schemeClr val="accent1">
                <a:gamma/>
                <a:shade val="60000"/>
                <a:invGamma/>
                <a:alpha val="50000"/>
              </a:schemeClr>
            </a:prstShdw>
          </a:effectLst>
        </p:spPr>
        <p:txBody>
          <a:bodyPr anchor="ctr">
            <a:spAutoFit/>
          </a:bodyPr>
          <a:p>
            <a:r>
              <a:rPr lang="zh-CN" altLang="en-US" sz="2400" b="1" dirty="0">
                <a:solidFill>
                  <a:schemeClr val="accent2"/>
                </a:solidFill>
                <a:latin typeface="宋体" panose="02010600030101010101" pitchFamily="2" charset="-122"/>
                <a:ea typeface="Arial Unicode MS" panose="020B0604020202020204" pitchFamily="34" charset="-122"/>
              </a:rPr>
              <a:t>二轮复习的核心</a:t>
            </a:r>
            <a:r>
              <a:rPr lang="zh-CN" altLang="zh-CN" sz="2400" b="1" dirty="0">
                <a:solidFill>
                  <a:schemeClr val="accent2"/>
                </a:solidFill>
                <a:latin typeface="宋体" panose="02010600030101010101" pitchFamily="2" charset="-122"/>
                <a:ea typeface="Arial Unicode MS" panose="020B0604020202020204" pitchFamily="34" charset="-122"/>
              </a:rPr>
              <a:t>——</a:t>
            </a:r>
            <a:r>
              <a:rPr lang="zh-CN" altLang="en-US" sz="2400" b="1" dirty="0">
                <a:solidFill>
                  <a:schemeClr val="accent2"/>
                </a:solidFill>
                <a:latin typeface="宋体" panose="02010600030101010101" pitchFamily="2" charset="-122"/>
                <a:ea typeface="Arial Unicode MS" panose="020B0604020202020204" pitchFamily="34" charset="-122"/>
              </a:rPr>
              <a:t>高考真题的研究贯穿全程</a:t>
            </a:r>
            <a:endParaRPr lang="en-US" altLang="zh-CN" sz="2400" b="1" dirty="0">
              <a:solidFill>
                <a:schemeClr val="accent2"/>
              </a:solidFill>
              <a:latin typeface="宋体" panose="02010600030101010101" pitchFamily="2" charset="-122"/>
              <a:ea typeface="Arial Unicode MS" panose="020B0604020202020204" pitchFamily="34" charset="-122"/>
            </a:endParaRPr>
          </a:p>
          <a:p>
            <a:endParaRPr lang="zh-CN" altLang="en-US" sz="2400" b="1" dirty="0">
              <a:solidFill>
                <a:schemeClr val="accent2"/>
              </a:solidFill>
              <a:latin typeface="宋体" panose="02010600030101010101" pitchFamily="2" charset="-122"/>
            </a:endParaRPr>
          </a:p>
          <a:p>
            <a:r>
              <a:rPr lang="zh-TW" altLang="x-none" sz="2400" b="1" dirty="0">
                <a:solidFill>
                  <a:schemeClr val="accent2"/>
                </a:solidFill>
                <a:latin typeface="宋体" panose="02010600030101010101" pitchFamily="2" charset="-122"/>
                <a:ea typeface="Arial Unicode MS" panose="020B0604020202020204" pitchFamily="34" charset="-122"/>
              </a:rPr>
              <a:t>   </a:t>
            </a:r>
            <a:endParaRPr lang="zh-CN" altLang="en-US" sz="2400" b="1" dirty="0">
              <a:solidFill>
                <a:schemeClr val="accent2"/>
              </a:solidFill>
              <a:latin typeface="宋体" panose="02010600030101010101" pitchFamily="2" charset="-122"/>
            </a:endParaRPr>
          </a:p>
          <a:p>
            <a:r>
              <a:rPr lang="zh-TW" altLang="x-none" sz="2400" b="1" dirty="0">
                <a:solidFill>
                  <a:schemeClr val="accent2"/>
                </a:solidFill>
                <a:latin typeface="宋体" panose="02010600030101010101" pitchFamily="2" charset="-122"/>
                <a:ea typeface="Arial Unicode MS" panose="020B0604020202020204" pitchFamily="34" charset="-122"/>
              </a:rPr>
              <a:t>从高考真题中获取主题设计的灵感</a:t>
            </a:r>
            <a:endParaRPr lang="zh-CN" altLang="en-US" sz="2400" b="1" dirty="0">
              <a:solidFill>
                <a:schemeClr val="accent2"/>
              </a:solidFill>
              <a:latin typeface="宋体" panose="02010600030101010101" pitchFamily="2" charset="-122"/>
            </a:endParaRPr>
          </a:p>
          <a:p>
            <a:r>
              <a:rPr lang="zh-TW" altLang="x-none" sz="2400" b="1" dirty="0">
                <a:solidFill>
                  <a:schemeClr val="accent2"/>
                </a:solidFill>
                <a:latin typeface="宋体" panose="02010600030101010101" pitchFamily="2" charset="-122"/>
                <a:ea typeface="Arial Unicode MS" panose="020B0604020202020204" pitchFamily="34" charset="-122"/>
              </a:rPr>
              <a:t>   </a:t>
            </a:r>
            <a:r>
              <a:rPr lang="en-US" altLang="zh-TW" sz="2400" b="1" dirty="0">
                <a:solidFill>
                  <a:schemeClr val="accent2"/>
                </a:solidFill>
                <a:latin typeface="宋体" panose="02010600030101010101" pitchFamily="2" charset="-122"/>
                <a:ea typeface="Arial Unicode MS" panose="020B0604020202020204" pitchFamily="34" charset="-122"/>
              </a:rPr>
              <a:t> </a:t>
            </a:r>
            <a:r>
              <a:rPr lang="zh-TW" altLang="x-none" sz="2400" b="1" dirty="0">
                <a:solidFill>
                  <a:schemeClr val="accent2"/>
                </a:solidFill>
                <a:latin typeface="宋体" panose="02010600030101010101" pitchFamily="2" charset="-122"/>
                <a:ea typeface="Arial Unicode MS" panose="020B0604020202020204" pitchFamily="34" charset="-122"/>
              </a:rPr>
              <a:t>以上示例对“大国崛起”</a:t>
            </a:r>
            <a:r>
              <a:rPr lang="zh-CN" altLang="en-US" sz="2400" b="1" dirty="0">
                <a:solidFill>
                  <a:schemeClr val="accent2"/>
                </a:solidFill>
                <a:latin typeface="宋体" panose="02010600030101010101" pitchFamily="2" charset="-122"/>
                <a:ea typeface="Arial Unicode MS" panose="020B0604020202020204" pitchFamily="34" charset="-122"/>
              </a:rPr>
              <a:t>过程中</a:t>
            </a:r>
            <a:r>
              <a:rPr lang="zh-TW" altLang="x-none" sz="2400" b="1" dirty="0">
                <a:solidFill>
                  <a:schemeClr val="accent2"/>
                </a:solidFill>
                <a:latin typeface="宋体" panose="02010600030101010101" pitchFamily="2" charset="-122"/>
                <a:ea typeface="Arial Unicode MS" panose="020B0604020202020204" pitchFamily="34" charset="-122"/>
              </a:rPr>
              <a:t>英美不同道路的对比，灵感就来源自</a:t>
            </a:r>
            <a:r>
              <a:rPr lang="zh-CN" altLang="zh-TW" sz="2400" b="1" dirty="0">
                <a:solidFill>
                  <a:schemeClr val="accent2"/>
                </a:solidFill>
                <a:latin typeface="宋体" panose="02010600030101010101" pitchFamily="2" charset="-122"/>
                <a:ea typeface="Arial Unicode MS" panose="020B0604020202020204" pitchFamily="34" charset="-122"/>
              </a:rPr>
              <a:t>2015</a:t>
            </a:r>
            <a:r>
              <a:rPr lang="zh-TW" altLang="x-none" sz="2400" b="1" dirty="0">
                <a:solidFill>
                  <a:schemeClr val="accent2"/>
                </a:solidFill>
                <a:latin typeface="宋体" panose="02010600030101010101" pitchFamily="2" charset="-122"/>
                <a:ea typeface="Arial Unicode MS" panose="020B0604020202020204" pitchFamily="34" charset="-122"/>
              </a:rPr>
              <a:t>年的安徽文综卷。而“中西转型对比”则是多年高考的常考点。（</a:t>
            </a:r>
            <a:r>
              <a:rPr lang="zh-CN" altLang="zh-TW" sz="2400" b="1" dirty="0">
                <a:solidFill>
                  <a:schemeClr val="accent2"/>
                </a:solidFill>
                <a:latin typeface="宋体" panose="02010600030101010101" pitchFamily="2" charset="-122"/>
                <a:ea typeface="Arial Unicode MS" panose="020B0604020202020204" pitchFamily="34" charset="-122"/>
              </a:rPr>
              <a:t>2014</a:t>
            </a:r>
            <a:r>
              <a:rPr lang="zh-TW" altLang="x-none" sz="2400" b="1" dirty="0">
                <a:solidFill>
                  <a:schemeClr val="accent2"/>
                </a:solidFill>
                <a:latin typeface="宋体" panose="02010600030101010101" pitchFamily="2" charset="-122"/>
                <a:ea typeface="Arial Unicode MS" panose="020B0604020202020204" pitchFamily="34" charset="-122"/>
              </a:rPr>
              <a:t>年牛顿、宋应星题</a:t>
            </a:r>
            <a:r>
              <a:rPr lang="zh-CN" altLang="en-US" sz="2400" b="1" dirty="0">
                <a:solidFill>
                  <a:schemeClr val="accent2"/>
                </a:solidFill>
                <a:latin typeface="宋体" panose="02010600030101010101" pitchFamily="2" charset="-122"/>
                <a:ea typeface="Arial Unicode MS" panose="020B0604020202020204" pitchFamily="34" charset="-122"/>
              </a:rPr>
              <a:t>，</a:t>
            </a:r>
            <a:r>
              <a:rPr lang="zh-CN" altLang="zh-TW" sz="2400" b="1" dirty="0">
                <a:solidFill>
                  <a:schemeClr val="accent2"/>
                </a:solidFill>
                <a:latin typeface="宋体" panose="02010600030101010101" pitchFamily="2" charset="-122"/>
                <a:ea typeface="Arial Unicode MS" panose="020B0604020202020204" pitchFamily="34" charset="-122"/>
              </a:rPr>
              <a:t>2017</a:t>
            </a:r>
            <a:r>
              <a:rPr lang="zh-TW" altLang="x-none" sz="2400" b="1" dirty="0">
                <a:solidFill>
                  <a:schemeClr val="accent2"/>
                </a:solidFill>
                <a:latin typeface="宋体" panose="02010600030101010101" pitchFamily="2" charset="-122"/>
                <a:ea typeface="Arial Unicode MS" panose="020B0604020202020204" pitchFamily="34" charset="-122"/>
              </a:rPr>
              <a:t>年中西</a:t>
            </a:r>
            <a:r>
              <a:rPr lang="zh-CN" altLang="zh-TW" sz="2400" b="1" dirty="0">
                <a:solidFill>
                  <a:schemeClr val="accent2"/>
                </a:solidFill>
                <a:latin typeface="宋体" panose="02010600030101010101" pitchFamily="2" charset="-122"/>
                <a:ea typeface="Arial Unicode MS" panose="020B0604020202020204" pitchFamily="34" charset="-122"/>
              </a:rPr>
              <a:t>14-17</a:t>
            </a:r>
            <a:r>
              <a:rPr lang="zh-TW" altLang="x-none" sz="2400" b="1" dirty="0">
                <a:solidFill>
                  <a:schemeClr val="accent2"/>
                </a:solidFill>
                <a:latin typeface="宋体" panose="02010600030101010101" pitchFamily="2" charset="-122"/>
                <a:ea typeface="Arial Unicode MS" panose="020B0604020202020204" pitchFamily="34" charset="-122"/>
              </a:rPr>
              <a:t>世纪对比题）。</a:t>
            </a:r>
            <a:endParaRPr lang="en-US" altLang="zh-TW" sz="2400" b="1" dirty="0">
              <a:solidFill>
                <a:schemeClr val="accent2"/>
              </a:solidFill>
              <a:latin typeface="宋体" panose="02010600030101010101" pitchFamily="2" charset="-122"/>
              <a:ea typeface="Arial Unicode MS" panose="020B0604020202020204" pitchFamily="34" charset="-122"/>
            </a:endParaRPr>
          </a:p>
          <a:p>
            <a:endParaRPr lang="zh-CN" altLang="en-US" sz="2800" b="1" dirty="0">
              <a:latin typeface="Arial" panose="020B0604020202020204" pitchFamily="34" charset="0"/>
            </a:endParaRPr>
          </a:p>
          <a:p>
            <a:r>
              <a:rPr lang="zh-TW" altLang="x-none" sz="2800" b="1" dirty="0">
                <a:latin typeface="Arial Unicode MS" panose="020B0604020202020204" pitchFamily="34" charset="-122"/>
                <a:ea typeface="Arial Unicode MS" panose="020B0604020202020204" pitchFamily="34" charset="-122"/>
              </a:rPr>
              <a:t>   </a:t>
            </a:r>
            <a:r>
              <a:rPr lang="en-US" altLang="zh-TW" sz="2800" b="1" dirty="0">
                <a:latin typeface="Arial Unicode MS" panose="020B0604020202020204" pitchFamily="34" charset="-122"/>
                <a:ea typeface="Arial Unicode MS" panose="020B0604020202020204" pitchFamily="34" charset="-122"/>
              </a:rPr>
              <a:t>   </a:t>
            </a:r>
            <a:r>
              <a:rPr lang="en-US" altLang="zh-TW" sz="2800" b="1" dirty="0">
                <a:latin typeface="宋体" panose="02010600030101010101" pitchFamily="2" charset="-122"/>
                <a:ea typeface="Arial Unicode MS" panose="020B0604020202020204" pitchFamily="34" charset="-122"/>
              </a:rPr>
              <a:t> </a:t>
            </a:r>
            <a:endParaRPr lang="zh-TW" altLang="x-none" sz="2800" b="1" dirty="0">
              <a:latin typeface="Arial" panose="020B0604020202020204" pitchFamily="34" charset="0"/>
            </a:endParaRP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5058" name="矩形 1"/>
          <p:cNvSpPr>
            <a:spLocks noChangeArrowheads="1"/>
          </p:cNvSpPr>
          <p:nvPr/>
        </p:nvSpPr>
        <p:spPr bwMode="auto">
          <a:xfrm>
            <a:off x="179388" y="2133600"/>
            <a:ext cx="8785225" cy="2308225"/>
          </a:xfrm>
          <a:prstGeom prst="rect">
            <a:avLst/>
          </a:prstGeom>
          <a:noFill/>
          <a:ln w="9525">
            <a:noFill/>
            <a:miter lim="800000"/>
          </a:ln>
        </p:spPr>
        <p:txBody>
          <a:bodyPr>
            <a:spAutoFit/>
          </a:bodyPr>
          <a:p>
            <a:r>
              <a:rPr lang="zh-TW" altLang="zh-CN" sz="2400" b="1" dirty="0">
                <a:solidFill>
                  <a:schemeClr val="accent2"/>
                </a:solidFill>
                <a:latin typeface="宋体" panose="02010600030101010101" pitchFamily="2" charset="-122"/>
                <a:ea typeface="Arial Unicode MS" panose="020B0604020202020204" pitchFamily="34" charset="-122"/>
              </a:rPr>
              <a:t>从高考真题中获取课堂设计的材料和思路</a:t>
            </a:r>
            <a:endParaRPr lang="en-US" altLang="zh-TW" sz="2400" b="1" dirty="0">
              <a:solidFill>
                <a:schemeClr val="accent2"/>
              </a:solidFill>
              <a:latin typeface="宋体" panose="02010600030101010101" pitchFamily="2" charset="-122"/>
              <a:ea typeface="Arial Unicode MS" panose="020B0604020202020204" pitchFamily="34" charset="-122"/>
            </a:endParaRPr>
          </a:p>
          <a:p>
            <a:r>
              <a:rPr lang="en-US" altLang="zh-TW" sz="2400" b="1" dirty="0">
                <a:solidFill>
                  <a:schemeClr val="accent2"/>
                </a:solidFill>
                <a:latin typeface="宋体" panose="02010600030101010101" pitchFamily="2" charset="-122"/>
                <a:ea typeface="Arial Unicode MS" panose="020B0604020202020204" pitchFamily="34" charset="-122"/>
              </a:rPr>
              <a:t>    </a:t>
            </a:r>
            <a:r>
              <a:rPr lang="zh-TW" altLang="zh-CN" sz="2400" b="1" dirty="0">
                <a:solidFill>
                  <a:schemeClr val="accent2"/>
                </a:solidFill>
                <a:latin typeface="宋体" panose="02010600030101010101" pitchFamily="2" charset="-122"/>
                <a:ea typeface="Arial Unicode MS" panose="020B0604020202020204" pitchFamily="34" charset="-122"/>
              </a:rPr>
              <a:t>复习“世界市场”这个主题时，</a:t>
            </a:r>
            <a:r>
              <a:rPr lang="zh-CN" altLang="zh-TW" sz="2400" b="1" dirty="0">
                <a:solidFill>
                  <a:schemeClr val="accent2"/>
                </a:solidFill>
                <a:latin typeface="宋体" panose="02010600030101010101" pitchFamily="2" charset="-122"/>
                <a:ea typeface="Arial Unicode MS" panose="020B0604020202020204" pitchFamily="34" charset="-122"/>
              </a:rPr>
              <a:t>2010</a:t>
            </a:r>
            <a:r>
              <a:rPr lang="zh-TW" altLang="zh-CN" sz="2400" b="1" dirty="0">
                <a:solidFill>
                  <a:schemeClr val="accent2"/>
                </a:solidFill>
                <a:latin typeface="宋体" panose="02010600030101010101" pitchFamily="2" charset="-122"/>
                <a:ea typeface="Arial Unicode MS" panose="020B0604020202020204" pitchFamily="34" charset="-122"/>
              </a:rPr>
              <a:t>年全国大纲卷第</a:t>
            </a:r>
            <a:r>
              <a:rPr lang="zh-CN" altLang="zh-TW" sz="2400" b="1" dirty="0">
                <a:solidFill>
                  <a:schemeClr val="accent2"/>
                </a:solidFill>
                <a:latin typeface="宋体" panose="02010600030101010101" pitchFamily="2" charset="-122"/>
                <a:ea typeface="Arial Unicode MS" panose="020B0604020202020204" pitchFamily="34" charset="-122"/>
              </a:rPr>
              <a:t>37</a:t>
            </a:r>
            <a:r>
              <a:rPr lang="zh-TW" altLang="zh-CN" sz="2400" b="1" dirty="0">
                <a:solidFill>
                  <a:schemeClr val="accent2"/>
                </a:solidFill>
                <a:latin typeface="宋体" panose="02010600030101010101" pitchFamily="2" charset="-122"/>
                <a:ea typeface="Arial Unicode MS" panose="020B0604020202020204" pitchFamily="34" charset="-122"/>
              </a:rPr>
              <a:t>题（从明中后期商业发展到近代世界市场）是绝好的复习依据</a:t>
            </a:r>
            <a:r>
              <a:rPr lang="zh-CN" altLang="en-US" sz="2400" b="1" dirty="0">
                <a:solidFill>
                  <a:schemeClr val="accent2"/>
                </a:solidFill>
                <a:latin typeface="宋体" panose="02010600030101010101" pitchFamily="2" charset="-122"/>
                <a:ea typeface="Arial Unicode MS" panose="020B0604020202020204" pitchFamily="34" charset="-122"/>
              </a:rPr>
              <a:t>。</a:t>
            </a:r>
            <a:r>
              <a:rPr lang="zh-TW" altLang="zh-CN" sz="2400" b="1" dirty="0">
                <a:solidFill>
                  <a:schemeClr val="accent2"/>
                </a:solidFill>
                <a:latin typeface="宋体" panose="02010600030101010101" pitchFamily="2" charset="-122"/>
                <a:ea typeface="Arial Unicode MS" panose="020B0604020202020204" pitchFamily="34" charset="-122"/>
              </a:rPr>
              <a:t>这道题从材料到设问，可以说是对世界市场概念的深入挖掘和拓展，且材料生动、深刻、时空跨度大，对“世界市场”概念是完美的注释，也让学生充分见识到高考是如何考察这个关键概念的。</a:t>
            </a:r>
            <a:endParaRPr lang="zh-TW" altLang="zh-CN" sz="2400" b="1" dirty="0">
              <a:solidFill>
                <a:schemeClr val="accent2"/>
              </a:solidFill>
              <a:latin typeface="宋体" panose="02010600030101010101" pitchFamily="2" charset="-122"/>
            </a:endParaRP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6082" name="矩形 1"/>
          <p:cNvSpPr>
            <a:spLocks noChangeArrowheads="1"/>
          </p:cNvSpPr>
          <p:nvPr/>
        </p:nvSpPr>
        <p:spPr bwMode="auto">
          <a:xfrm>
            <a:off x="250825" y="1858963"/>
            <a:ext cx="8893175" cy="2986088"/>
          </a:xfrm>
          <a:prstGeom prst="rect">
            <a:avLst/>
          </a:prstGeom>
          <a:noFill/>
          <a:ln w="9525">
            <a:noFill/>
            <a:miter lim="800000"/>
          </a:ln>
        </p:spPr>
        <p:txBody>
          <a:bodyPr>
            <a:spAutoFit/>
          </a:bodyPr>
          <a:p>
            <a:endParaRPr lang="zh-CN" altLang="zh-CN" b="1" dirty="0">
              <a:latin typeface="Arial" panose="020B0604020202020204" pitchFamily="34" charset="0"/>
            </a:endParaRPr>
          </a:p>
          <a:p>
            <a:r>
              <a:rPr lang="zh-TW" altLang="zh-CN" sz="2400" b="1" dirty="0">
                <a:solidFill>
                  <a:schemeClr val="accent2"/>
                </a:solidFill>
                <a:latin typeface="宋体" panose="02010600030101010101" pitchFamily="2" charset="-122"/>
                <a:ea typeface="Arial Unicode MS" panose="020B0604020202020204" pitchFamily="34" charset="-122"/>
              </a:rPr>
              <a:t>将高考真题作为课堂、课后练习的重要材料</a:t>
            </a:r>
            <a:endParaRPr lang="zh-CN" altLang="zh-CN" sz="2400" b="1" dirty="0">
              <a:solidFill>
                <a:schemeClr val="accent2"/>
              </a:solidFill>
              <a:latin typeface="宋体" panose="02010600030101010101" pitchFamily="2" charset="-122"/>
            </a:endParaRPr>
          </a:p>
          <a:p>
            <a:r>
              <a:rPr lang="zh-TW" altLang="zh-CN" sz="2400" b="1" dirty="0">
                <a:solidFill>
                  <a:schemeClr val="accent2"/>
                </a:solidFill>
                <a:latin typeface="宋体" panose="02010600030101010101" pitchFamily="2" charset="-122"/>
                <a:ea typeface="Arial Unicode MS" panose="020B0604020202020204" pitchFamily="34" charset="-122"/>
              </a:rPr>
              <a:t>    对高考题的练习，从不嫌多，经典题要反复做，甚至变换角度体会命题人的立意。我们有时候会将高考题的题干保留，让学生来补充设问，角度的变化逼着学生重新去审视材料，能发现很多过去正向解题时未曾关注到的问题，学生收获非常大。</a:t>
            </a:r>
            <a:endParaRPr lang="zh-CN" altLang="zh-CN" sz="2400" b="1" dirty="0">
              <a:solidFill>
                <a:schemeClr val="accent2"/>
              </a:solidFill>
              <a:latin typeface="宋体" panose="02010600030101010101" pitchFamily="2" charset="-122"/>
            </a:endParaRPr>
          </a:p>
          <a:p>
            <a:r>
              <a:rPr lang="zh-TW" altLang="zh-CN" sz="2400" b="1" dirty="0">
                <a:solidFill>
                  <a:schemeClr val="accent2"/>
                </a:solidFill>
                <a:latin typeface="宋体" panose="02010600030101010101" pitchFamily="2" charset="-122"/>
                <a:ea typeface="Arial Unicode MS" panose="020B0604020202020204" pitchFamily="34" charset="-122"/>
              </a:rPr>
              <a:t> </a:t>
            </a:r>
            <a:endParaRPr lang="zh-TW" altLang="zh-CN" sz="2400" b="1" dirty="0">
              <a:solidFill>
                <a:schemeClr val="accent2"/>
              </a:solidFill>
              <a:latin typeface="宋体" panose="02010600030101010101" pitchFamily="2" charset="-122"/>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hasCustomPrompt="1"/>
          </p:nvPr>
        </p:nvSpPr>
        <p:spPr>
          <a:xfrm>
            <a:off x="107950" y="2276475"/>
            <a:ext cx="8891588" cy="4243388"/>
          </a:xfrm>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 typeface="Wingdings" panose="05000000000000000000" pitchFamily="2" charset="2"/>
              <a:buNone/>
              <a:defRPr/>
            </a:pPr>
            <a:r>
              <a:rPr kumimoji="0" lang="zh-CN" altLang="en-US" sz="3200" b="1" i="0" u="none" strike="noStrike" kern="1200" cap="none" spc="0" normalizeH="0" baseline="0" noProof="0" dirty="0" smtClean="0">
                <a:ln>
                  <a:noFill/>
                </a:ln>
                <a:solidFill>
                  <a:schemeClr val="tx1"/>
                </a:solidFill>
                <a:effectLst/>
                <a:uLnTx/>
                <a:uFillTx/>
                <a:latin typeface="+mn-lt"/>
                <a:ea typeface="+mn-ea"/>
                <a:cs typeface="+mn-cs"/>
              </a:rPr>
              <a:t>         </a:t>
            </a:r>
            <a:r>
              <a:rPr kumimoji="0" lang="zh-CN" altLang="en-US" sz="2800" b="1" i="0" u="none" strike="noStrike" kern="1200" cap="none" spc="0" normalizeH="0" baseline="0" noProof="0" dirty="0" smtClean="0">
                <a:ln>
                  <a:noFill/>
                </a:ln>
                <a:solidFill>
                  <a:schemeClr val="accent6"/>
                </a:solidFill>
                <a:effectLst/>
                <a:uLnTx/>
                <a:uFillTx/>
                <a:latin typeface="+mn-lt"/>
                <a:ea typeface="+mn-ea"/>
                <a:cs typeface="+mn-cs"/>
              </a:rPr>
              <a:t>世界近代史：英、法、美、德四国基本政治制度的确立、发展、演变及其特点，重要历史文献，主要国际关系；全球视野下对工业革命的全方位认识，包括背景、起因、大致过程和多方面的影响；新航路开辟以来全球化进程及其对东西方的影响；近代民主思想产生、发展、传播的原因和影响。</a:t>
            </a:r>
            <a:endParaRPr kumimoji="0" lang="zh-CN" altLang="en-US" sz="2800" b="1" i="0" u="none" strike="noStrike" kern="1200" cap="none" spc="0" normalizeH="0" baseline="0" noProof="0" dirty="0">
              <a:ln>
                <a:noFill/>
              </a:ln>
              <a:solidFill>
                <a:schemeClr val="accent6"/>
              </a:solidFill>
              <a:effectLst/>
              <a:uLnTx/>
              <a:uFillTx/>
              <a:latin typeface="+mn-lt"/>
              <a:ea typeface="+mn-ea"/>
              <a:cs typeface="+mn-cs"/>
            </a:endParaRP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2946" name="矩形 1"/>
          <p:cNvSpPr/>
          <p:nvPr/>
        </p:nvSpPr>
        <p:spPr>
          <a:xfrm>
            <a:off x="611188" y="1989138"/>
            <a:ext cx="9036050" cy="1630362"/>
          </a:xfrm>
          <a:prstGeom prst="rect">
            <a:avLst/>
          </a:prstGeom>
          <a:noFill/>
          <a:ln w="9525">
            <a:noFill/>
          </a:ln>
        </p:spPr>
        <p:txBody>
          <a:bodyPr>
            <a:spAutoFit/>
          </a:bodyPr>
          <a:p>
            <a:r>
              <a:rPr lang="en-US" altLang="zh-CN" sz="2800" b="1" dirty="0">
                <a:latin typeface="宋体" panose="02010600030101010101" pitchFamily="2" charset="-122"/>
              </a:rPr>
              <a:t>  </a:t>
            </a:r>
            <a:r>
              <a:rPr lang="zh-CN" altLang="zh-CN" sz="2400" b="1" dirty="0">
                <a:solidFill>
                  <a:schemeClr val="accent2"/>
                </a:solidFill>
                <a:latin typeface="宋体" panose="02010600030101010101" pitchFamily="2" charset="-122"/>
              </a:rPr>
              <a:t>二轮复习的关键</a:t>
            </a:r>
            <a:r>
              <a:rPr lang="en-US" altLang="zh-CN" sz="2400" b="1" dirty="0">
                <a:solidFill>
                  <a:schemeClr val="accent2"/>
                </a:solidFill>
                <a:latin typeface="宋体" panose="02010600030101010101" pitchFamily="2" charset="-122"/>
              </a:rPr>
              <a:t>——</a:t>
            </a:r>
            <a:r>
              <a:rPr lang="zh-CN" altLang="zh-CN" sz="2400" b="1" dirty="0">
                <a:solidFill>
                  <a:schemeClr val="accent2"/>
                </a:solidFill>
                <a:latin typeface="宋体" panose="02010600030101010101" pitchFamily="2" charset="-122"/>
              </a:rPr>
              <a:t>让学生真正成为备考的主体</a:t>
            </a:r>
            <a:endParaRPr lang="en-US" altLang="zh-CN" sz="2400" b="1" dirty="0">
              <a:solidFill>
                <a:schemeClr val="accent2"/>
              </a:solidFill>
              <a:latin typeface="宋体" panose="02010600030101010101" pitchFamily="2" charset="-122"/>
            </a:endParaRPr>
          </a:p>
          <a:p>
            <a:endParaRPr lang="en-US" altLang="zh-CN" sz="2400" b="1" dirty="0">
              <a:solidFill>
                <a:schemeClr val="accent2"/>
              </a:solidFill>
              <a:latin typeface="宋体" panose="02010600030101010101" pitchFamily="2" charset="-122"/>
            </a:endParaRPr>
          </a:p>
          <a:p>
            <a:endParaRPr lang="en-US" altLang="zh-CN" sz="2400" b="1" dirty="0">
              <a:solidFill>
                <a:schemeClr val="accent2"/>
              </a:solidFill>
              <a:latin typeface="宋体" panose="02010600030101010101" pitchFamily="2" charset="-122"/>
            </a:endParaRPr>
          </a:p>
          <a:p>
            <a:endParaRPr lang="zh-CN" altLang="en-US" sz="2400" b="1" dirty="0">
              <a:solidFill>
                <a:schemeClr val="accent2"/>
              </a:solidFill>
              <a:latin typeface="宋体" panose="02010600030101010101" pitchFamily="2" charset="-122"/>
            </a:endParaRPr>
          </a:p>
        </p:txBody>
      </p:sp>
      <p:sp>
        <p:nvSpPr>
          <p:cNvPr id="144388" name="Rectangle 4"/>
          <p:cNvSpPr>
            <a:spLocks noChangeArrowheads="1"/>
          </p:cNvSpPr>
          <p:nvPr/>
        </p:nvSpPr>
        <p:spPr bwMode="auto">
          <a:xfrm>
            <a:off x="1042988" y="3573463"/>
            <a:ext cx="4206875" cy="461963"/>
          </a:xfrm>
          <a:prstGeom prst="rect">
            <a:avLst/>
          </a:prstGeom>
          <a:noFill/>
          <a:ln w="9525">
            <a:noFill/>
            <a:miter lim="800000"/>
          </a:ln>
          <a:effectLst>
            <a:prstShdw prst="shdw12">
              <a:schemeClr val="accent1">
                <a:gamma/>
                <a:shade val="60000"/>
                <a:invGamma/>
                <a:alpha val="50000"/>
              </a:schemeClr>
            </a:prstShdw>
          </a:effectLst>
        </p:spPr>
        <p:txBody>
          <a:bodyPr wrap="none" anchor="ctr">
            <a:spAutoFit/>
          </a:bodyPr>
          <a:p>
            <a:r>
              <a:rPr lang="zh-TW" altLang="x-none" sz="2400" b="1" dirty="0">
                <a:solidFill>
                  <a:schemeClr val="accent2"/>
                </a:solidFill>
                <a:latin typeface="宋体" panose="02010600030101010101" pitchFamily="2" charset="-122"/>
                <a:ea typeface="Arial Unicode MS" panose="020B0604020202020204" pitchFamily="34" charset="-122"/>
              </a:rPr>
              <a:t>充分重视预习，不预习不上课</a:t>
            </a:r>
            <a:endParaRPr lang="zh-TW" altLang="x-none" sz="2400" b="1" dirty="0">
              <a:solidFill>
                <a:schemeClr val="accent2"/>
              </a:solidFill>
              <a:latin typeface="宋体" panose="02010600030101010101" pitchFamily="2" charset="-122"/>
            </a:endParaRPr>
          </a:p>
        </p:txBody>
      </p:sp>
      <p:sp>
        <p:nvSpPr>
          <p:cNvPr id="144389" name="Rectangle 5"/>
          <p:cNvSpPr>
            <a:spLocks noChangeArrowheads="1"/>
          </p:cNvSpPr>
          <p:nvPr/>
        </p:nvSpPr>
        <p:spPr bwMode="auto">
          <a:xfrm>
            <a:off x="1042988" y="4221163"/>
            <a:ext cx="6991350" cy="461963"/>
          </a:xfrm>
          <a:prstGeom prst="rect">
            <a:avLst/>
          </a:prstGeom>
          <a:noFill/>
          <a:ln w="9525">
            <a:noFill/>
            <a:miter lim="800000"/>
          </a:ln>
          <a:effectLst>
            <a:prstShdw prst="shdw12">
              <a:schemeClr val="accent1">
                <a:gamma/>
                <a:shade val="60000"/>
                <a:invGamma/>
                <a:alpha val="50000"/>
              </a:schemeClr>
            </a:prstShdw>
          </a:effectLst>
        </p:spPr>
        <p:txBody>
          <a:bodyPr wrap="none" anchor="ctr">
            <a:spAutoFit/>
          </a:bodyPr>
          <a:p>
            <a:r>
              <a:rPr lang="zh-TW" altLang="x-none" sz="2400" b="1" dirty="0">
                <a:solidFill>
                  <a:schemeClr val="accent2"/>
                </a:solidFill>
                <a:latin typeface="宋体" panose="02010600030101010101" pitchFamily="2" charset="-122"/>
                <a:ea typeface="Arial Unicode MS" panose="020B0604020202020204" pitchFamily="34" charset="-122"/>
              </a:rPr>
              <a:t>鼓励学生定期提问，以学生问题作为备课的出发点</a:t>
            </a:r>
            <a:endParaRPr lang="zh-TW" altLang="x-none" sz="2400" b="1" dirty="0">
              <a:solidFill>
                <a:schemeClr val="accent2"/>
              </a:solidFill>
              <a:latin typeface="宋体" panose="02010600030101010101" pitchFamily="2" charset="-122"/>
            </a:endParaRPr>
          </a:p>
        </p:txBody>
      </p:sp>
      <p:sp>
        <p:nvSpPr>
          <p:cNvPr id="144390" name="Rectangle 6"/>
          <p:cNvSpPr>
            <a:spLocks noChangeArrowheads="1"/>
          </p:cNvSpPr>
          <p:nvPr/>
        </p:nvSpPr>
        <p:spPr bwMode="auto">
          <a:xfrm>
            <a:off x="1042988" y="4797425"/>
            <a:ext cx="4826000" cy="461963"/>
          </a:xfrm>
          <a:prstGeom prst="rect">
            <a:avLst/>
          </a:prstGeom>
          <a:noFill/>
          <a:ln w="9525">
            <a:noFill/>
            <a:miter lim="800000"/>
          </a:ln>
          <a:effectLst>
            <a:prstShdw prst="shdw12">
              <a:schemeClr val="accent1">
                <a:gamma/>
                <a:shade val="60000"/>
                <a:invGamma/>
                <a:alpha val="50000"/>
              </a:schemeClr>
            </a:prstShdw>
          </a:effectLst>
        </p:spPr>
        <p:txBody>
          <a:bodyPr wrap="none" anchor="ctr">
            <a:spAutoFit/>
          </a:bodyPr>
          <a:p>
            <a:r>
              <a:rPr lang="zh-TW" altLang="x-none" sz="2400" b="1" dirty="0">
                <a:solidFill>
                  <a:schemeClr val="accent2"/>
                </a:solidFill>
                <a:latin typeface="宋体" panose="02010600030101010101" pitchFamily="2" charset="-122"/>
                <a:ea typeface="Arial Unicode MS" panose="020B0604020202020204" pitchFamily="34" charset="-122"/>
              </a:rPr>
              <a:t>引导学生自己分析揣摩高考主观题</a:t>
            </a:r>
            <a:endParaRPr lang="zh-TW" altLang="x-none" sz="2400" b="1" dirty="0">
              <a:solidFill>
                <a:schemeClr val="accent2"/>
              </a:solidFill>
              <a:latin typeface="宋体" panose="02010600030101010101" pitchFamily="2" charset="-122"/>
            </a:endParaRP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7457" name="Rectangle 1"/>
          <p:cNvSpPr>
            <a:spLocks noChangeArrowheads="1"/>
          </p:cNvSpPr>
          <p:nvPr/>
        </p:nvSpPr>
        <p:spPr bwMode="auto">
          <a:xfrm>
            <a:off x="827088" y="1268413"/>
            <a:ext cx="8194675" cy="3602038"/>
          </a:xfrm>
          <a:prstGeom prst="rect">
            <a:avLst/>
          </a:prstGeom>
          <a:noFill/>
          <a:ln w="9525">
            <a:noFill/>
            <a:miter lim="800000"/>
          </a:ln>
          <a:effectLst>
            <a:prstShdw prst="shdw12">
              <a:schemeClr val="accent1">
                <a:gamma/>
                <a:shade val="60000"/>
                <a:invGamma/>
                <a:alpha val="50000"/>
              </a:schemeClr>
            </a:prstShdw>
          </a:effectLst>
        </p:spPr>
        <p:txBody>
          <a:bodyPr wrap="square" anchor="ctr">
            <a:spAutoFit/>
          </a:bodyPr>
          <a:p>
            <a:pPr>
              <a:buFont typeface="Arial" panose="020B0604020202020204" pitchFamily="34" charset="0"/>
              <a:buChar char="•"/>
            </a:pPr>
            <a:endParaRPr lang="en-US" altLang="zh-TW" sz="2800" b="1" dirty="0">
              <a:latin typeface="宋体" panose="02010600030101010101" pitchFamily="2" charset="-122"/>
              <a:ea typeface="Arial Unicode MS" panose="020B0604020202020204" pitchFamily="34" charset="-122"/>
            </a:endParaRPr>
          </a:p>
          <a:p>
            <a:pPr>
              <a:buFont typeface="Arial" panose="020B0604020202020204" pitchFamily="34" charset="0"/>
              <a:buChar char="•"/>
            </a:pPr>
            <a:endParaRPr lang="en-US" altLang="zh-TW" sz="2800" b="1" dirty="0">
              <a:latin typeface="宋体" panose="02010600030101010101" pitchFamily="2" charset="-122"/>
              <a:ea typeface="Arial Unicode MS" panose="020B0604020202020204" pitchFamily="34" charset="-122"/>
            </a:endParaRPr>
          </a:p>
          <a:p>
            <a:pPr>
              <a:buFont typeface="Arial" panose="020B0604020202020204" pitchFamily="34" charset="0"/>
              <a:buChar char="•"/>
            </a:pPr>
            <a:endParaRPr lang="en-US" altLang="zh-TW" sz="2800" b="1" dirty="0">
              <a:latin typeface="宋体" panose="02010600030101010101" pitchFamily="2" charset="-122"/>
              <a:ea typeface="Arial Unicode MS" panose="020B0604020202020204" pitchFamily="34" charset="-122"/>
            </a:endParaRPr>
          </a:p>
          <a:p>
            <a:r>
              <a:rPr lang="zh-TW" altLang="x-none" sz="2400" b="1" dirty="0">
                <a:solidFill>
                  <a:schemeClr val="accent2"/>
                </a:solidFill>
                <a:latin typeface="宋体" panose="02010600030101010101" pitchFamily="2" charset="-122"/>
                <a:ea typeface="Arial Unicode MS" panose="020B0604020202020204" pitchFamily="34" charset="-122"/>
              </a:rPr>
              <a:t>如何跳出琐碎的知识点？</a:t>
            </a:r>
            <a:endParaRPr lang="en-US" altLang="zh-TW" sz="2400" b="1" dirty="0">
              <a:solidFill>
                <a:schemeClr val="accent2"/>
              </a:solidFill>
              <a:latin typeface="宋体" panose="02010600030101010101" pitchFamily="2" charset="-122"/>
              <a:ea typeface="Arial Unicode MS" panose="020B0604020202020204" pitchFamily="34" charset="-122"/>
            </a:endParaRPr>
          </a:p>
          <a:p>
            <a:r>
              <a:rPr lang="en-US" altLang="zh-CN" sz="2400" b="1" dirty="0">
                <a:solidFill>
                  <a:schemeClr val="accent2"/>
                </a:solidFill>
                <a:latin typeface="宋体" panose="02010600030101010101" pitchFamily="2" charset="-122"/>
                <a:ea typeface="Arial Unicode MS" panose="020B0604020202020204" pitchFamily="34" charset="-122"/>
              </a:rPr>
              <a:t>         </a:t>
            </a:r>
            <a:r>
              <a:rPr lang="zh-CN" altLang="zh-TW" sz="2400" b="1" dirty="0">
                <a:solidFill>
                  <a:schemeClr val="accent2"/>
                </a:solidFill>
                <a:latin typeface="宋体" panose="02010600030101010101" pitchFamily="2" charset="-122"/>
                <a:ea typeface="Arial Unicode MS" panose="020B0604020202020204" pitchFamily="34" charset="-122"/>
              </a:rPr>
              <a:t>——</a:t>
            </a:r>
            <a:r>
              <a:rPr lang="zh-TW" altLang="x-none" sz="2400" b="1" dirty="0">
                <a:solidFill>
                  <a:schemeClr val="accent2"/>
                </a:solidFill>
                <a:latin typeface="宋体" panose="02010600030101010101" pitchFamily="2" charset="-122"/>
                <a:ea typeface="Arial Unicode MS" panose="020B0604020202020204" pitchFamily="34" charset="-122"/>
              </a:rPr>
              <a:t>用关键概念、时段和主题统合零散知识</a:t>
            </a:r>
            <a:endParaRPr lang="en-US" altLang="zh-CN" sz="2400" b="1" dirty="0">
              <a:solidFill>
                <a:schemeClr val="accent2"/>
              </a:solidFill>
              <a:latin typeface="宋体" panose="02010600030101010101" pitchFamily="2" charset="-122"/>
            </a:endParaRPr>
          </a:p>
          <a:p>
            <a:r>
              <a:rPr lang="zh-TW" altLang="x-none" sz="2400" b="1" dirty="0">
                <a:solidFill>
                  <a:schemeClr val="accent2"/>
                </a:solidFill>
                <a:latin typeface="宋体" panose="02010600030101010101" pitchFamily="2" charset="-122"/>
                <a:ea typeface="Arial Unicode MS" panose="020B0604020202020204" pitchFamily="34" charset="-122"/>
              </a:rPr>
              <a:t>如何避免讲考脱节？</a:t>
            </a:r>
            <a:endParaRPr lang="en-US" altLang="zh-TW" sz="2400" b="1" dirty="0">
              <a:solidFill>
                <a:schemeClr val="accent2"/>
              </a:solidFill>
              <a:latin typeface="宋体" panose="02010600030101010101" pitchFamily="2" charset="-122"/>
              <a:ea typeface="Arial Unicode MS" panose="020B0604020202020204" pitchFamily="34" charset="-122"/>
            </a:endParaRPr>
          </a:p>
          <a:p>
            <a:r>
              <a:rPr lang="en-US" altLang="zh-CN" sz="2400" b="1" dirty="0">
                <a:solidFill>
                  <a:schemeClr val="accent2"/>
                </a:solidFill>
                <a:latin typeface="宋体" panose="02010600030101010101" pitchFamily="2" charset="-122"/>
                <a:ea typeface="Arial Unicode MS" panose="020B0604020202020204" pitchFamily="34" charset="-122"/>
              </a:rPr>
              <a:t>         </a:t>
            </a:r>
            <a:r>
              <a:rPr lang="zh-CN" altLang="zh-TW" sz="2400" b="1" dirty="0">
                <a:solidFill>
                  <a:schemeClr val="accent2"/>
                </a:solidFill>
                <a:latin typeface="宋体" panose="02010600030101010101" pitchFamily="2" charset="-122"/>
                <a:ea typeface="Arial Unicode MS" panose="020B0604020202020204" pitchFamily="34" charset="-122"/>
              </a:rPr>
              <a:t>——</a:t>
            </a:r>
            <a:r>
              <a:rPr lang="zh-TW" altLang="x-none" sz="2400" b="1" dirty="0">
                <a:solidFill>
                  <a:schemeClr val="accent2"/>
                </a:solidFill>
                <a:latin typeface="宋体" panose="02010600030101010101" pitchFamily="2" charset="-122"/>
                <a:ea typeface="Arial Unicode MS" panose="020B0604020202020204" pitchFamily="34" charset="-122"/>
              </a:rPr>
              <a:t>用高考真题贯穿每节复习课</a:t>
            </a:r>
            <a:endParaRPr lang="en-US" altLang="zh-CN" sz="2400" b="1" dirty="0">
              <a:solidFill>
                <a:schemeClr val="accent2"/>
              </a:solidFill>
              <a:latin typeface="宋体" panose="02010600030101010101" pitchFamily="2" charset="-122"/>
            </a:endParaRPr>
          </a:p>
          <a:p>
            <a:r>
              <a:rPr lang="zh-TW" altLang="x-none" sz="2400" b="1" dirty="0">
                <a:solidFill>
                  <a:schemeClr val="accent2"/>
                </a:solidFill>
                <a:latin typeface="宋体" panose="02010600030101010101" pitchFamily="2" charset="-122"/>
                <a:ea typeface="Arial Unicode MS" panose="020B0604020202020204" pitchFamily="34" charset="-122"/>
              </a:rPr>
              <a:t>如何让教师只当指挥者、让学生成为一切任务的执行者？</a:t>
            </a:r>
            <a:endParaRPr lang="en-US" altLang="zh-TW" sz="2400" b="1" dirty="0">
              <a:solidFill>
                <a:schemeClr val="accent2"/>
              </a:solidFill>
              <a:latin typeface="宋体" panose="02010600030101010101" pitchFamily="2" charset="-122"/>
              <a:ea typeface="Arial Unicode MS" panose="020B0604020202020204" pitchFamily="34" charset="-122"/>
            </a:endParaRPr>
          </a:p>
          <a:p>
            <a:r>
              <a:rPr lang="en-US" altLang="zh-CN" sz="2400" b="1" dirty="0">
                <a:solidFill>
                  <a:schemeClr val="accent2"/>
                </a:solidFill>
                <a:latin typeface="宋体" panose="02010600030101010101" pitchFamily="2" charset="-122"/>
                <a:ea typeface="Arial Unicode MS" panose="020B0604020202020204" pitchFamily="34" charset="-122"/>
              </a:rPr>
              <a:t>         </a:t>
            </a:r>
            <a:r>
              <a:rPr lang="zh-CN" altLang="zh-TW" sz="2400" b="1" dirty="0">
                <a:solidFill>
                  <a:schemeClr val="accent2"/>
                </a:solidFill>
                <a:latin typeface="宋体" panose="02010600030101010101" pitchFamily="2" charset="-122"/>
                <a:ea typeface="Arial Unicode MS" panose="020B0604020202020204" pitchFamily="34" charset="-122"/>
              </a:rPr>
              <a:t>——</a:t>
            </a:r>
            <a:r>
              <a:rPr lang="zh-TW" altLang="x-none" sz="2400" b="1" dirty="0">
                <a:solidFill>
                  <a:schemeClr val="accent2"/>
                </a:solidFill>
                <a:latin typeface="宋体" panose="02010600030101010101" pitchFamily="2" charset="-122"/>
                <a:ea typeface="Arial Unicode MS" panose="020B0604020202020204" pitchFamily="34" charset="-122"/>
              </a:rPr>
              <a:t>用灵活策略提高学生自主性</a:t>
            </a:r>
            <a:endParaRPr lang="zh-TW" altLang="x-none" sz="2400" b="1" dirty="0">
              <a:solidFill>
                <a:schemeClr val="accent2"/>
              </a:solidFill>
              <a:latin typeface="宋体" panose="02010600030101010101" pitchFamily="2" charset="-122"/>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hasCustomPrompt="1"/>
          </p:nvPr>
        </p:nvSpPr>
        <p:spPr>
          <a:xfrm>
            <a:off x="107950" y="2492375"/>
            <a:ext cx="8785225" cy="4027488"/>
          </a:xfrm>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 typeface="Wingdings" panose="05000000000000000000" pitchFamily="2" charset="2"/>
              <a:buNone/>
              <a:defRPr/>
            </a:pPr>
            <a:r>
              <a:rPr kumimoji="0" lang="zh-CN" altLang="en-US" sz="3200" b="1" i="0" u="none" strike="noStrike" kern="1200" cap="none" spc="0" normalizeH="0" baseline="0" noProof="0" dirty="0" smtClean="0">
                <a:ln>
                  <a:noFill/>
                </a:ln>
                <a:solidFill>
                  <a:schemeClr val="tx1"/>
                </a:solidFill>
                <a:effectLst/>
                <a:uLnTx/>
                <a:uFillTx/>
                <a:latin typeface="+mn-lt"/>
                <a:ea typeface="+mn-ea"/>
                <a:cs typeface="+mn-cs"/>
              </a:rPr>
              <a:t>         </a:t>
            </a:r>
            <a:r>
              <a:rPr kumimoji="0" lang="zh-CN" altLang="en-US" sz="2800" b="1" i="0" u="none" strike="noStrike" kern="1200" cap="none" spc="0" normalizeH="0" baseline="0" noProof="0" dirty="0" smtClean="0">
                <a:ln>
                  <a:noFill/>
                </a:ln>
                <a:solidFill>
                  <a:schemeClr val="accent6"/>
                </a:solidFill>
                <a:effectLst/>
                <a:uLnTx/>
                <a:uFillTx/>
                <a:latin typeface="+mn-lt"/>
                <a:ea typeface="+mn-ea"/>
                <a:cs typeface="+mn-cs"/>
              </a:rPr>
              <a:t>世界现代史：两次世界大战的根源及其影响；苏联史的某些重要事实；罗斯福新政的实质和影响；二战以来世界资本主义经济发展变化及其特点；世界经济区域集团化和全球一体化的趋势及其主要表现；战后两极格局下的国际关系。</a:t>
            </a:r>
            <a:endParaRPr kumimoji="0" lang="zh-CN" altLang="en-US" sz="2800" b="1" i="0" u="none" strike="noStrike" kern="1200" cap="none" spc="0" normalizeH="0" baseline="0" noProof="0" dirty="0">
              <a:ln>
                <a:noFill/>
              </a:ln>
              <a:solidFill>
                <a:schemeClr val="accent6"/>
              </a:solidFill>
              <a:effectLst/>
              <a:uLnTx/>
              <a:uFillTx/>
              <a:latin typeface="+mn-lt"/>
              <a:ea typeface="+mn-ea"/>
              <a:cs typeface="+mn-cs"/>
            </a:endParaRPr>
          </a:p>
        </p:txBody>
      </p:sp>
    </p:spTree>
  </p:cSld>
  <p:clrMapOvr>
    <a:masterClrMapping/>
  </p:clrMapOvr>
</p:sld>
</file>

<file path=ppt/theme/theme1.xml><?xml version="1.0" encoding="utf-8"?>
<a:theme xmlns:a="http://schemas.openxmlformats.org/drawingml/2006/main" name="默认设计模板">
  <a:themeElements>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默认设计模板">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默认设计模板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默认设计模板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默认设计模板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默认设计模板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默认设计模板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默认设计模板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默认设计模板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默认设计模板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默认设计模板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默认设计模板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默认设计模板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17914</Words>
  <Application>WPS 演示</Application>
  <PresentationFormat>全屏显示(4:3)</PresentationFormat>
  <Paragraphs>1122</Paragraphs>
  <Slides>81</Slides>
  <Notes>0</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81</vt:i4>
      </vt:variant>
    </vt:vector>
  </HeadingPairs>
  <TitlesOfParts>
    <vt:vector size="95" baseType="lpstr">
      <vt:lpstr>Arial</vt:lpstr>
      <vt:lpstr>宋体</vt:lpstr>
      <vt:lpstr>Wingdings</vt:lpstr>
      <vt:lpstr>等线</vt:lpstr>
      <vt:lpstr>黑体</vt:lpstr>
      <vt:lpstr>Wingdings 2</vt:lpstr>
      <vt:lpstr>Times New Roman</vt:lpstr>
      <vt:lpstr>Calibri</vt:lpstr>
      <vt:lpstr>楷体</vt:lpstr>
      <vt:lpstr>Arial Unicode MS</vt:lpstr>
      <vt:lpstr>Times New Roman</vt:lpstr>
      <vt:lpstr>微软雅黑</vt:lpstr>
      <vt:lpstr>MS PGothic</vt:lpstr>
      <vt:lpstr>默认设计模板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微软中国</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世界近现代史备考漫谈</dc:title>
  <dc:creator>微软用户</dc:creator>
  <cp:lastModifiedBy>Administrator</cp:lastModifiedBy>
  <cp:revision>285</cp:revision>
  <dcterms:created xsi:type="dcterms:W3CDTF">2009-03-15T00:48:44Z</dcterms:created>
  <dcterms:modified xsi:type="dcterms:W3CDTF">2018-03-20T01:43:24Z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2052-10.1.0.6929</vt:lpwstr>
  </property>
</Properties>
</file>